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s/modernComment_104_CE2C0E4F.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60" r:id="rId6"/>
    <p:sldId id="272" r:id="rId7"/>
    <p:sldId id="275" r:id="rId8"/>
    <p:sldId id="273" r:id="rId9"/>
    <p:sldId id="271" r:id="rId10"/>
    <p:sldId id="261" r:id="rId11"/>
    <p:sldId id="263" r:id="rId12"/>
    <p:sldId id="280" r:id="rId13"/>
    <p:sldId id="274" r:id="rId14"/>
    <p:sldId id="281" r:id="rId15"/>
    <p:sldId id="279" r:id="rId16"/>
    <p:sldId id="277" r:id="rId17"/>
    <p:sldId id="259" r:id="rId18"/>
    <p:sldId id="269" r:id="rId19"/>
    <p:sldId id="267" r:id="rId20"/>
    <p:sldId id="270" r:id="rId21"/>
    <p:sldId id="276" r:id="rId22"/>
    <p:sldId id="264"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1272F6-F6FC-C6B5-AA29-84CB74F82C74}" name="Marcy, Alyssa N" initials="AM" userId="S::amarcy@wycokck.org::8f45b274-5c09-48e4-b902-c98d623c4c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BC688"/>
    <a:srgbClr val="C6E0A2"/>
    <a:srgbClr val="47945F"/>
    <a:srgbClr val="F79212"/>
    <a:srgbClr val="201D1D"/>
    <a:srgbClr val="262223"/>
    <a:srgbClr val="231F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96B67-C43D-4E6E-B418-1CEE53AFB32C}" v="118" dt="2024-10-24T20:52:34.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sorterViewPr>
    <p:cViewPr>
      <p:scale>
        <a:sx n="100" d="100"/>
        <a:sy n="100" d="100"/>
      </p:scale>
      <p:origin x="0" y="-7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y, Alyssa N" userId="8f45b274-5c09-48e4-b902-c98d623c4cdd" providerId="ADAL" clId="{1E496B67-C43D-4E6E-B418-1CEE53AFB32C}"/>
    <pc:docChg chg="undo redo custSel modSld modMainMaster">
      <pc:chgData name="Marcy, Alyssa N" userId="8f45b274-5c09-48e4-b902-c98d623c4cdd" providerId="ADAL" clId="{1E496B67-C43D-4E6E-B418-1CEE53AFB32C}" dt="2024-10-24T21:10:18.851" v="1246"/>
      <pc:docMkLst>
        <pc:docMk/>
      </pc:docMkLst>
      <pc:sldChg chg="modSp mod">
        <pc:chgData name="Marcy, Alyssa N" userId="8f45b274-5c09-48e4-b902-c98d623c4cdd" providerId="ADAL" clId="{1E496B67-C43D-4E6E-B418-1CEE53AFB32C}" dt="2024-10-16T18:54:57.675" v="30" actId="20577"/>
        <pc:sldMkLst>
          <pc:docMk/>
          <pc:sldMk cId="886377500" sldId="257"/>
        </pc:sldMkLst>
        <pc:spChg chg="mod">
          <ac:chgData name="Marcy, Alyssa N" userId="8f45b274-5c09-48e4-b902-c98d623c4cdd" providerId="ADAL" clId="{1E496B67-C43D-4E6E-B418-1CEE53AFB32C}" dt="2024-10-16T18:54:57.675" v="30" actId="20577"/>
          <ac:spMkLst>
            <pc:docMk/>
            <pc:sldMk cId="886377500" sldId="257"/>
            <ac:spMk id="9" creationId="{F79BCD64-7CBB-0F34-ABD4-1E5746998845}"/>
          </ac:spMkLst>
        </pc:spChg>
      </pc:sldChg>
      <pc:sldChg chg="modSp mod">
        <pc:chgData name="Marcy, Alyssa N" userId="8f45b274-5c09-48e4-b902-c98d623c4cdd" providerId="ADAL" clId="{1E496B67-C43D-4E6E-B418-1CEE53AFB32C}" dt="2024-10-17T19:19:26.967" v="68" actId="14100"/>
        <pc:sldMkLst>
          <pc:docMk/>
          <pc:sldMk cId="521412149" sldId="258"/>
        </pc:sldMkLst>
        <pc:spChg chg="mod">
          <ac:chgData name="Marcy, Alyssa N" userId="8f45b274-5c09-48e4-b902-c98d623c4cdd" providerId="ADAL" clId="{1E496B67-C43D-4E6E-B418-1CEE53AFB32C}" dt="2024-10-17T19:19:26.967" v="68" actId="14100"/>
          <ac:spMkLst>
            <pc:docMk/>
            <pc:sldMk cId="521412149" sldId="258"/>
            <ac:spMk id="3" creationId="{1E3A4064-8A1D-7B21-19DA-2416B456C2B4}"/>
          </ac:spMkLst>
        </pc:spChg>
        <pc:spChg chg="mod">
          <ac:chgData name="Marcy, Alyssa N" userId="8f45b274-5c09-48e4-b902-c98d623c4cdd" providerId="ADAL" clId="{1E496B67-C43D-4E6E-B418-1CEE53AFB32C}" dt="2024-10-16T18:57:12.099" v="50" actId="20577"/>
          <ac:spMkLst>
            <pc:docMk/>
            <pc:sldMk cId="521412149" sldId="258"/>
            <ac:spMk id="5" creationId="{45382AC4-9044-73FF-BC0F-0B0B63877AB3}"/>
          </ac:spMkLst>
        </pc:spChg>
        <pc:spChg chg="mod">
          <ac:chgData name="Marcy, Alyssa N" userId="8f45b274-5c09-48e4-b902-c98d623c4cdd" providerId="ADAL" clId="{1E496B67-C43D-4E6E-B418-1CEE53AFB32C}" dt="2024-10-16T18:57:24.138" v="53"/>
          <ac:spMkLst>
            <pc:docMk/>
            <pc:sldMk cId="521412149" sldId="258"/>
            <ac:spMk id="6" creationId="{5044553D-AC61-62FB-2B2D-D1040987EEDE}"/>
          </ac:spMkLst>
        </pc:spChg>
        <pc:spChg chg="mod">
          <ac:chgData name="Marcy, Alyssa N" userId="8f45b274-5c09-48e4-b902-c98d623c4cdd" providerId="ADAL" clId="{1E496B67-C43D-4E6E-B418-1CEE53AFB32C}" dt="2024-10-16T18:58:09.148" v="58" actId="20577"/>
          <ac:spMkLst>
            <pc:docMk/>
            <pc:sldMk cId="521412149" sldId="258"/>
            <ac:spMk id="14" creationId="{F0AB7C8D-928B-381F-F3F3-0CB1A900253C}"/>
          </ac:spMkLst>
        </pc:spChg>
        <pc:spChg chg="mod">
          <ac:chgData name="Marcy, Alyssa N" userId="8f45b274-5c09-48e4-b902-c98d623c4cdd" providerId="ADAL" clId="{1E496B67-C43D-4E6E-B418-1CEE53AFB32C}" dt="2024-10-16T18:57:51.375" v="55" actId="1076"/>
          <ac:spMkLst>
            <pc:docMk/>
            <pc:sldMk cId="521412149" sldId="258"/>
            <ac:spMk id="18" creationId="{82028EC1-E2F4-8B8C-9B95-E052804E6C80}"/>
          </ac:spMkLst>
        </pc:spChg>
      </pc:sldChg>
      <pc:sldChg chg="modSp mod">
        <pc:chgData name="Marcy, Alyssa N" userId="8f45b274-5c09-48e4-b902-c98d623c4cdd" providerId="ADAL" clId="{1E496B67-C43D-4E6E-B418-1CEE53AFB32C}" dt="2024-10-24T20:42:51.636" v="909"/>
        <pc:sldMkLst>
          <pc:docMk/>
          <pc:sldMk cId="738466838" sldId="259"/>
        </pc:sldMkLst>
        <pc:spChg chg="mod">
          <ac:chgData name="Marcy, Alyssa N" userId="8f45b274-5c09-48e4-b902-c98d623c4cdd" providerId="ADAL" clId="{1E496B67-C43D-4E6E-B418-1CEE53AFB32C}" dt="2024-10-24T20:39:55.810" v="769" actId="20577"/>
          <ac:spMkLst>
            <pc:docMk/>
            <pc:sldMk cId="738466838" sldId="259"/>
            <ac:spMk id="2" creationId="{4A23AE13-2BA9-140D-ED28-1A6CA2AF4C66}"/>
          </ac:spMkLst>
        </pc:spChg>
        <pc:spChg chg="mod">
          <ac:chgData name="Marcy, Alyssa N" userId="8f45b274-5c09-48e4-b902-c98d623c4cdd" providerId="ADAL" clId="{1E496B67-C43D-4E6E-B418-1CEE53AFB32C}" dt="2024-10-24T20:39:22.370" v="758"/>
          <ac:spMkLst>
            <pc:docMk/>
            <pc:sldMk cId="738466838" sldId="259"/>
            <ac:spMk id="3" creationId="{65DD9265-3D96-8F32-F976-C152E31373E7}"/>
          </ac:spMkLst>
        </pc:spChg>
        <pc:spChg chg="mod">
          <ac:chgData name="Marcy, Alyssa N" userId="8f45b274-5c09-48e4-b902-c98d623c4cdd" providerId="ADAL" clId="{1E496B67-C43D-4E6E-B418-1CEE53AFB32C}" dt="2024-10-24T20:42:51.636" v="909"/>
          <ac:spMkLst>
            <pc:docMk/>
            <pc:sldMk cId="738466838" sldId="259"/>
            <ac:spMk id="4" creationId="{E9C9D3D0-3753-0234-DACE-094FDCB0C8D0}"/>
          </ac:spMkLst>
        </pc:spChg>
        <pc:spChg chg="mod">
          <ac:chgData name="Marcy, Alyssa N" userId="8f45b274-5c09-48e4-b902-c98d623c4cdd" providerId="ADAL" clId="{1E496B67-C43D-4E6E-B418-1CEE53AFB32C}" dt="2024-10-24T20:41:32.464" v="815" actId="20577"/>
          <ac:spMkLst>
            <pc:docMk/>
            <pc:sldMk cId="738466838" sldId="259"/>
            <ac:spMk id="8" creationId="{D8E45DA4-CDCE-0A05-43B5-CFE56F304266}"/>
          </ac:spMkLst>
        </pc:spChg>
        <pc:spChg chg="mod">
          <ac:chgData name="Marcy, Alyssa N" userId="8f45b274-5c09-48e4-b902-c98d623c4cdd" providerId="ADAL" clId="{1E496B67-C43D-4E6E-B418-1CEE53AFB32C}" dt="2024-10-24T20:41:51.112" v="845" actId="20577"/>
          <ac:spMkLst>
            <pc:docMk/>
            <pc:sldMk cId="738466838" sldId="259"/>
            <ac:spMk id="10" creationId="{5617FB1E-FCEA-2C1E-2543-2F54AF755A44}"/>
          </ac:spMkLst>
        </pc:spChg>
        <pc:spChg chg="mod">
          <ac:chgData name="Marcy, Alyssa N" userId="8f45b274-5c09-48e4-b902-c98d623c4cdd" providerId="ADAL" clId="{1E496B67-C43D-4E6E-B418-1CEE53AFB32C}" dt="2024-10-24T20:42:02.513" v="849" actId="20577"/>
          <ac:spMkLst>
            <pc:docMk/>
            <pc:sldMk cId="738466838" sldId="259"/>
            <ac:spMk id="11" creationId="{E3EE31FE-C97E-5E7E-2515-AC80787C8111}"/>
          </ac:spMkLst>
        </pc:spChg>
        <pc:spChg chg="mod">
          <ac:chgData name="Marcy, Alyssa N" userId="8f45b274-5c09-48e4-b902-c98d623c4cdd" providerId="ADAL" clId="{1E496B67-C43D-4E6E-B418-1CEE53AFB32C}" dt="2024-10-24T20:42:34.900" v="908" actId="20577"/>
          <ac:spMkLst>
            <pc:docMk/>
            <pc:sldMk cId="738466838" sldId="259"/>
            <ac:spMk id="12" creationId="{DCCECAB5-AC39-62E1-EEFC-08762A4B9A20}"/>
          </ac:spMkLst>
        </pc:spChg>
        <pc:spChg chg="mod">
          <ac:chgData name="Marcy, Alyssa N" userId="8f45b274-5c09-48e4-b902-c98d623c4cdd" providerId="ADAL" clId="{1E496B67-C43D-4E6E-B418-1CEE53AFB32C}" dt="2024-10-24T20:39:35.368" v="760" actId="14100"/>
          <ac:spMkLst>
            <pc:docMk/>
            <pc:sldMk cId="738466838" sldId="259"/>
            <ac:spMk id="14" creationId="{70A3ECD1-B5BF-C2F6-7AE2-6B8924BE6A96}"/>
          </ac:spMkLst>
        </pc:spChg>
        <pc:cxnChg chg="mod">
          <ac:chgData name="Marcy, Alyssa N" userId="8f45b274-5c09-48e4-b902-c98d623c4cdd" providerId="ADAL" clId="{1E496B67-C43D-4E6E-B418-1CEE53AFB32C}" dt="2024-10-24T20:41:20.663" v="812" actId="1076"/>
          <ac:cxnSpMkLst>
            <pc:docMk/>
            <pc:sldMk cId="738466838" sldId="259"/>
            <ac:cxnSpMk id="20" creationId="{88F305A9-F05F-DA2C-303F-1ED12BD972DD}"/>
          </ac:cxnSpMkLst>
        </pc:cxnChg>
      </pc:sldChg>
      <pc:sldChg chg="modSp mod">
        <pc:chgData name="Marcy, Alyssa N" userId="8f45b274-5c09-48e4-b902-c98d623c4cdd" providerId="ADAL" clId="{1E496B67-C43D-4E6E-B418-1CEE53AFB32C}" dt="2024-10-24T15:43:02.025" v="204" actId="114"/>
        <pc:sldMkLst>
          <pc:docMk/>
          <pc:sldMk cId="3458993743" sldId="260"/>
        </pc:sldMkLst>
        <pc:spChg chg="mod">
          <ac:chgData name="Marcy, Alyssa N" userId="8f45b274-5c09-48e4-b902-c98d623c4cdd" providerId="ADAL" clId="{1E496B67-C43D-4E6E-B418-1CEE53AFB32C}" dt="2024-10-24T15:43:02.025" v="204" actId="114"/>
          <ac:spMkLst>
            <pc:docMk/>
            <pc:sldMk cId="3458993743" sldId="260"/>
            <ac:spMk id="5" creationId="{9653759D-C169-686A-FBB7-CBEA55F8D3E0}"/>
          </ac:spMkLst>
        </pc:spChg>
        <pc:spChg chg="mod">
          <ac:chgData name="Marcy, Alyssa N" userId="8f45b274-5c09-48e4-b902-c98d623c4cdd" providerId="ADAL" clId="{1E496B67-C43D-4E6E-B418-1CEE53AFB32C}" dt="2024-10-17T19:28:00.365" v="89" actId="14100"/>
          <ac:spMkLst>
            <pc:docMk/>
            <pc:sldMk cId="3458993743" sldId="260"/>
            <ac:spMk id="11" creationId="{0D06B631-CCD4-A5AA-C2A9-88DAA18763D6}"/>
          </ac:spMkLst>
        </pc:spChg>
        <pc:spChg chg="mod">
          <ac:chgData name="Marcy, Alyssa N" userId="8f45b274-5c09-48e4-b902-c98d623c4cdd" providerId="ADAL" clId="{1E496B67-C43D-4E6E-B418-1CEE53AFB32C}" dt="2024-10-17T19:31:23.507" v="97" actId="20577"/>
          <ac:spMkLst>
            <pc:docMk/>
            <pc:sldMk cId="3458993743" sldId="260"/>
            <ac:spMk id="12" creationId="{E4986F71-C20E-9010-E5B8-4F277F7095B8}"/>
          </ac:spMkLst>
        </pc:spChg>
        <pc:spChg chg="mod">
          <ac:chgData name="Marcy, Alyssa N" userId="8f45b274-5c09-48e4-b902-c98d623c4cdd" providerId="ADAL" clId="{1E496B67-C43D-4E6E-B418-1CEE53AFB32C}" dt="2024-10-17T19:25:55.341" v="78" actId="14100"/>
          <ac:spMkLst>
            <pc:docMk/>
            <pc:sldMk cId="3458993743" sldId="260"/>
            <ac:spMk id="13" creationId="{C8FBC674-DD95-3DF8-8E4B-CA645765CD64}"/>
          </ac:spMkLst>
        </pc:spChg>
        <pc:graphicFrameChg chg="mod modGraphic">
          <ac:chgData name="Marcy, Alyssa N" userId="8f45b274-5c09-48e4-b902-c98d623c4cdd" providerId="ADAL" clId="{1E496B67-C43D-4E6E-B418-1CEE53AFB32C}" dt="2024-10-17T19:27:30.207" v="87"/>
          <ac:graphicFrameMkLst>
            <pc:docMk/>
            <pc:sldMk cId="3458993743" sldId="260"/>
            <ac:graphicFrameMk id="15" creationId="{18139D88-30D3-B22A-8B78-1AF3028B6B20}"/>
          </ac:graphicFrameMkLst>
        </pc:graphicFrameChg>
      </pc:sldChg>
      <pc:sldChg chg="modSp mod">
        <pc:chgData name="Marcy, Alyssa N" userId="8f45b274-5c09-48e4-b902-c98d623c4cdd" providerId="ADAL" clId="{1E496B67-C43D-4E6E-B418-1CEE53AFB32C}" dt="2024-10-24T15:50:16.764" v="264" actId="20577"/>
        <pc:sldMkLst>
          <pc:docMk/>
          <pc:sldMk cId="336113437" sldId="261"/>
        </pc:sldMkLst>
        <pc:spChg chg="mod">
          <ac:chgData name="Marcy, Alyssa N" userId="8f45b274-5c09-48e4-b902-c98d623c4cdd" providerId="ADAL" clId="{1E496B67-C43D-4E6E-B418-1CEE53AFB32C}" dt="2024-10-24T15:47:58.919" v="244" actId="20577"/>
          <ac:spMkLst>
            <pc:docMk/>
            <pc:sldMk cId="336113437" sldId="261"/>
            <ac:spMk id="3" creationId="{61F2B0FD-AF6E-6E72-94A1-76EB74832A20}"/>
          </ac:spMkLst>
        </pc:spChg>
        <pc:spChg chg="mod">
          <ac:chgData name="Marcy, Alyssa N" userId="8f45b274-5c09-48e4-b902-c98d623c4cdd" providerId="ADAL" clId="{1E496B67-C43D-4E6E-B418-1CEE53AFB32C}" dt="2024-10-24T15:48:32.891" v="249"/>
          <ac:spMkLst>
            <pc:docMk/>
            <pc:sldMk cId="336113437" sldId="261"/>
            <ac:spMk id="4" creationId="{70137EB1-2179-EBDE-1440-8A4C4DF44F6D}"/>
          </ac:spMkLst>
        </pc:spChg>
        <pc:spChg chg="mod">
          <ac:chgData name="Marcy, Alyssa N" userId="8f45b274-5c09-48e4-b902-c98d623c4cdd" providerId="ADAL" clId="{1E496B67-C43D-4E6E-B418-1CEE53AFB32C}" dt="2024-10-24T15:48:19.564" v="248" actId="1076"/>
          <ac:spMkLst>
            <pc:docMk/>
            <pc:sldMk cId="336113437" sldId="261"/>
            <ac:spMk id="5" creationId="{46CB9A98-9A7B-DA26-B672-266CF2D50541}"/>
          </ac:spMkLst>
        </pc:spChg>
        <pc:spChg chg="mod">
          <ac:chgData name="Marcy, Alyssa N" userId="8f45b274-5c09-48e4-b902-c98d623c4cdd" providerId="ADAL" clId="{1E496B67-C43D-4E6E-B418-1CEE53AFB32C}" dt="2024-10-24T15:49:41.658" v="257"/>
          <ac:spMkLst>
            <pc:docMk/>
            <pc:sldMk cId="336113437" sldId="261"/>
            <ac:spMk id="8" creationId="{BC9C3095-BC2E-698E-3135-58D5D5CD08A0}"/>
          </ac:spMkLst>
        </pc:spChg>
        <pc:spChg chg="mod">
          <ac:chgData name="Marcy, Alyssa N" userId="8f45b274-5c09-48e4-b902-c98d623c4cdd" providerId="ADAL" clId="{1E496B67-C43D-4E6E-B418-1CEE53AFB32C}" dt="2024-10-24T15:50:16.764" v="264" actId="20577"/>
          <ac:spMkLst>
            <pc:docMk/>
            <pc:sldMk cId="336113437" sldId="261"/>
            <ac:spMk id="9" creationId="{DAE9E0A1-46E1-D57B-B448-B359F7E28629}"/>
          </ac:spMkLst>
        </pc:spChg>
        <pc:graphicFrameChg chg="mod modGraphic">
          <ac:chgData name="Marcy, Alyssa N" userId="8f45b274-5c09-48e4-b902-c98d623c4cdd" providerId="ADAL" clId="{1E496B67-C43D-4E6E-B418-1CEE53AFB32C}" dt="2024-10-24T15:49:30.183" v="256"/>
          <ac:graphicFrameMkLst>
            <pc:docMk/>
            <pc:sldMk cId="336113437" sldId="261"/>
            <ac:graphicFrameMk id="11" creationId="{DC44C3CF-2DD5-A7CA-1E65-EB209C8D066B}"/>
          </ac:graphicFrameMkLst>
        </pc:graphicFrameChg>
      </pc:sldChg>
      <pc:sldChg chg="modSp mod">
        <pc:chgData name="Marcy, Alyssa N" userId="8f45b274-5c09-48e4-b902-c98d623c4cdd" providerId="ADAL" clId="{1E496B67-C43D-4E6E-B418-1CEE53AFB32C}" dt="2024-10-24T21:10:18.851" v="1246"/>
        <pc:sldMkLst>
          <pc:docMk/>
          <pc:sldMk cId="1035975572" sldId="262"/>
        </pc:sldMkLst>
        <pc:spChg chg="mod">
          <ac:chgData name="Marcy, Alyssa N" userId="8f45b274-5c09-48e4-b902-c98d623c4cdd" providerId="ADAL" clId="{1E496B67-C43D-4E6E-B418-1CEE53AFB32C}" dt="2024-10-24T21:10:18.851" v="1246"/>
          <ac:spMkLst>
            <pc:docMk/>
            <pc:sldMk cId="1035975572" sldId="262"/>
            <ac:spMk id="6" creationId="{50A3F0A6-B57E-7256-24B7-AB73EC026707}"/>
          </ac:spMkLst>
        </pc:spChg>
      </pc:sldChg>
      <pc:sldChg chg="modSp mod">
        <pc:chgData name="Marcy, Alyssa N" userId="8f45b274-5c09-48e4-b902-c98d623c4cdd" providerId="ADAL" clId="{1E496B67-C43D-4E6E-B418-1CEE53AFB32C}" dt="2024-10-24T18:24:45.062" v="368"/>
        <pc:sldMkLst>
          <pc:docMk/>
          <pc:sldMk cId="3516557398" sldId="263"/>
        </pc:sldMkLst>
        <pc:spChg chg="mod">
          <ac:chgData name="Marcy, Alyssa N" userId="8f45b274-5c09-48e4-b902-c98d623c4cdd" providerId="ADAL" clId="{1E496B67-C43D-4E6E-B418-1CEE53AFB32C}" dt="2024-10-24T18:17:36.528" v="273" actId="20577"/>
          <ac:spMkLst>
            <pc:docMk/>
            <pc:sldMk cId="3516557398" sldId="263"/>
            <ac:spMk id="2" creationId="{FA14299C-EE63-5591-4BBE-8B0ECE5C2E5D}"/>
          </ac:spMkLst>
        </pc:spChg>
        <pc:spChg chg="mod">
          <ac:chgData name="Marcy, Alyssa N" userId="8f45b274-5c09-48e4-b902-c98d623c4cdd" providerId="ADAL" clId="{1E496B67-C43D-4E6E-B418-1CEE53AFB32C}" dt="2024-10-24T18:18:35.966" v="277"/>
          <ac:spMkLst>
            <pc:docMk/>
            <pc:sldMk cId="3516557398" sldId="263"/>
            <ac:spMk id="5" creationId="{FD4901E2-7626-9E11-0E78-D14C9B3BAC51}"/>
          </ac:spMkLst>
        </pc:spChg>
        <pc:spChg chg="mod">
          <ac:chgData name="Marcy, Alyssa N" userId="8f45b274-5c09-48e4-b902-c98d623c4cdd" providerId="ADAL" clId="{1E496B67-C43D-4E6E-B418-1CEE53AFB32C}" dt="2024-10-24T18:24:45.062" v="368"/>
          <ac:spMkLst>
            <pc:docMk/>
            <pc:sldMk cId="3516557398" sldId="263"/>
            <ac:spMk id="7" creationId="{7E11AF34-06F5-2C98-A9A5-63855D98F95F}"/>
          </ac:spMkLst>
        </pc:spChg>
        <pc:spChg chg="mod">
          <ac:chgData name="Marcy, Alyssa N" userId="8f45b274-5c09-48e4-b902-c98d623c4cdd" providerId="ADAL" clId="{1E496B67-C43D-4E6E-B418-1CEE53AFB32C}" dt="2024-10-24T18:24:10.262" v="351"/>
          <ac:spMkLst>
            <pc:docMk/>
            <pc:sldMk cId="3516557398" sldId="263"/>
            <ac:spMk id="8" creationId="{FE37B1E1-EDAF-3921-DCB6-F8A2CDBFEF59}"/>
          </ac:spMkLst>
        </pc:spChg>
        <pc:spChg chg="mod">
          <ac:chgData name="Marcy, Alyssa N" userId="8f45b274-5c09-48e4-b902-c98d623c4cdd" providerId="ADAL" clId="{1E496B67-C43D-4E6E-B418-1CEE53AFB32C}" dt="2024-10-24T18:24:20.494" v="352"/>
          <ac:spMkLst>
            <pc:docMk/>
            <pc:sldMk cId="3516557398" sldId="263"/>
            <ac:spMk id="9" creationId="{F4039110-2E6B-94E7-268B-A827280C0D8C}"/>
          </ac:spMkLst>
        </pc:spChg>
        <pc:spChg chg="mod">
          <ac:chgData name="Marcy, Alyssa N" userId="8f45b274-5c09-48e4-b902-c98d623c4cdd" providerId="ADAL" clId="{1E496B67-C43D-4E6E-B418-1CEE53AFB32C}" dt="2024-10-24T18:24:31.017" v="365" actId="20577"/>
          <ac:spMkLst>
            <pc:docMk/>
            <pc:sldMk cId="3516557398" sldId="263"/>
            <ac:spMk id="18" creationId="{766F0249-05EB-DED2-A73E-42D611BFFBDF}"/>
          </ac:spMkLst>
        </pc:spChg>
        <pc:spChg chg="mod">
          <ac:chgData name="Marcy, Alyssa N" userId="8f45b274-5c09-48e4-b902-c98d623c4cdd" providerId="ADAL" clId="{1E496B67-C43D-4E6E-B418-1CEE53AFB32C}" dt="2024-10-24T18:24:25.971" v="358" actId="20577"/>
          <ac:spMkLst>
            <pc:docMk/>
            <pc:sldMk cId="3516557398" sldId="263"/>
            <ac:spMk id="19" creationId="{8ED520FF-0E0E-47FC-5F6C-784851EA4D82}"/>
          </ac:spMkLst>
        </pc:spChg>
        <pc:spChg chg="mod">
          <ac:chgData name="Marcy, Alyssa N" userId="8f45b274-5c09-48e4-b902-c98d623c4cdd" providerId="ADAL" clId="{1E496B67-C43D-4E6E-B418-1CEE53AFB32C}" dt="2024-10-24T18:18:13.787" v="276"/>
          <ac:spMkLst>
            <pc:docMk/>
            <pc:sldMk cId="3516557398" sldId="263"/>
            <ac:spMk id="23" creationId="{9A457BF6-F10D-EA4D-3EFF-D03DE8B86C0E}"/>
          </ac:spMkLst>
        </pc:spChg>
        <pc:spChg chg="mod">
          <ac:chgData name="Marcy, Alyssa N" userId="8f45b274-5c09-48e4-b902-c98d623c4cdd" providerId="ADAL" clId="{1E496B67-C43D-4E6E-B418-1CEE53AFB32C}" dt="2024-10-24T18:17:59.349" v="275" actId="1076"/>
          <ac:spMkLst>
            <pc:docMk/>
            <pc:sldMk cId="3516557398" sldId="263"/>
            <ac:spMk id="29" creationId="{232185B7-600E-469C-46E6-961FC2CD2760}"/>
          </ac:spMkLst>
        </pc:spChg>
        <pc:graphicFrameChg chg="mod modGraphic">
          <ac:chgData name="Marcy, Alyssa N" userId="8f45b274-5c09-48e4-b902-c98d623c4cdd" providerId="ADAL" clId="{1E496B67-C43D-4E6E-B418-1CEE53AFB32C}" dt="2024-10-24T18:23:52.877" v="350" actId="20577"/>
          <ac:graphicFrameMkLst>
            <pc:docMk/>
            <pc:sldMk cId="3516557398" sldId="263"/>
            <ac:graphicFrameMk id="4" creationId="{78F85442-AF10-86F1-CECA-C9B099BE740C}"/>
          </ac:graphicFrameMkLst>
        </pc:graphicFrameChg>
      </pc:sldChg>
      <pc:sldChg chg="modSp mod">
        <pc:chgData name="Marcy, Alyssa N" userId="8f45b274-5c09-48e4-b902-c98d623c4cdd" providerId="ADAL" clId="{1E496B67-C43D-4E6E-B418-1CEE53AFB32C}" dt="2024-10-24T21:10:04.095" v="1245"/>
        <pc:sldMkLst>
          <pc:docMk/>
          <pc:sldMk cId="4159684973" sldId="264"/>
        </pc:sldMkLst>
        <pc:spChg chg="mod">
          <ac:chgData name="Marcy, Alyssa N" userId="8f45b274-5c09-48e4-b902-c98d623c4cdd" providerId="ADAL" clId="{1E496B67-C43D-4E6E-B418-1CEE53AFB32C}" dt="2024-10-24T21:03:16.441" v="1181"/>
          <ac:spMkLst>
            <pc:docMk/>
            <pc:sldMk cId="4159684973" sldId="264"/>
            <ac:spMk id="2" creationId="{5A9ADFE3-5151-A97A-7DF5-0E080726D40D}"/>
          </ac:spMkLst>
        </pc:spChg>
        <pc:spChg chg="mod">
          <ac:chgData name="Marcy, Alyssa N" userId="8f45b274-5c09-48e4-b902-c98d623c4cdd" providerId="ADAL" clId="{1E496B67-C43D-4E6E-B418-1CEE53AFB32C}" dt="2024-10-24T21:02:14.136" v="1180" actId="20577"/>
          <ac:spMkLst>
            <pc:docMk/>
            <pc:sldMk cId="4159684973" sldId="264"/>
            <ac:spMk id="7" creationId="{54B3C79A-9F73-244A-0430-AF393426CF35}"/>
          </ac:spMkLst>
        </pc:spChg>
        <pc:spChg chg="mod">
          <ac:chgData name="Marcy, Alyssa N" userId="8f45b274-5c09-48e4-b902-c98d623c4cdd" providerId="ADAL" clId="{1E496B67-C43D-4E6E-B418-1CEE53AFB32C}" dt="2024-10-24T21:03:26.374" v="1182"/>
          <ac:spMkLst>
            <pc:docMk/>
            <pc:sldMk cId="4159684973" sldId="264"/>
            <ac:spMk id="8" creationId="{86F6046C-F8F4-5209-76FC-00B2E00ACBBD}"/>
          </ac:spMkLst>
        </pc:spChg>
        <pc:spChg chg="mod">
          <ac:chgData name="Marcy, Alyssa N" userId="8f45b274-5c09-48e4-b902-c98d623c4cdd" providerId="ADAL" clId="{1E496B67-C43D-4E6E-B418-1CEE53AFB32C}" dt="2024-10-24T21:03:40.228" v="1183"/>
          <ac:spMkLst>
            <pc:docMk/>
            <pc:sldMk cId="4159684973" sldId="264"/>
            <ac:spMk id="16" creationId="{CC874FFD-CBCF-82A8-459E-C443EB832252}"/>
          </ac:spMkLst>
        </pc:spChg>
        <pc:spChg chg="mod">
          <ac:chgData name="Marcy, Alyssa N" userId="8f45b274-5c09-48e4-b902-c98d623c4cdd" providerId="ADAL" clId="{1E496B67-C43D-4E6E-B418-1CEE53AFB32C}" dt="2024-10-24T21:04:24.872" v="1191"/>
          <ac:spMkLst>
            <pc:docMk/>
            <pc:sldMk cId="4159684973" sldId="264"/>
            <ac:spMk id="19" creationId="{8E0C6876-5F96-0A9D-9220-DB381F562983}"/>
          </ac:spMkLst>
        </pc:spChg>
        <pc:spChg chg="mod">
          <ac:chgData name="Marcy, Alyssa N" userId="8f45b274-5c09-48e4-b902-c98d623c4cdd" providerId="ADAL" clId="{1E496B67-C43D-4E6E-B418-1CEE53AFB32C}" dt="2024-10-24T21:07:41.400" v="1223" actId="14100"/>
          <ac:spMkLst>
            <pc:docMk/>
            <pc:sldMk cId="4159684973" sldId="264"/>
            <ac:spMk id="20" creationId="{FAF8E3BA-B234-3668-FC9A-51EF5CE533DB}"/>
          </ac:spMkLst>
        </pc:spChg>
        <pc:spChg chg="mod">
          <ac:chgData name="Marcy, Alyssa N" userId="8f45b274-5c09-48e4-b902-c98d623c4cdd" providerId="ADAL" clId="{1E496B67-C43D-4E6E-B418-1CEE53AFB32C}" dt="2024-10-24T21:08:47.216" v="1234"/>
          <ac:spMkLst>
            <pc:docMk/>
            <pc:sldMk cId="4159684973" sldId="264"/>
            <ac:spMk id="21" creationId="{B5D8DD38-E6AB-15F2-01EF-5D3D0E3F271D}"/>
          </ac:spMkLst>
        </pc:spChg>
        <pc:spChg chg="mod">
          <ac:chgData name="Marcy, Alyssa N" userId="8f45b274-5c09-48e4-b902-c98d623c4cdd" providerId="ADAL" clId="{1E496B67-C43D-4E6E-B418-1CEE53AFB32C}" dt="2024-10-24T21:06:27.168" v="1210"/>
          <ac:spMkLst>
            <pc:docMk/>
            <pc:sldMk cId="4159684973" sldId="264"/>
            <ac:spMk id="22" creationId="{259A6F20-0449-D8B6-3E93-38940D8D6696}"/>
          </ac:spMkLst>
        </pc:spChg>
        <pc:spChg chg="mod">
          <ac:chgData name="Marcy, Alyssa N" userId="8f45b274-5c09-48e4-b902-c98d623c4cdd" providerId="ADAL" clId="{1E496B67-C43D-4E6E-B418-1CEE53AFB32C}" dt="2024-10-24T21:09:28.762" v="1239"/>
          <ac:spMkLst>
            <pc:docMk/>
            <pc:sldMk cId="4159684973" sldId="264"/>
            <ac:spMk id="23" creationId="{F059D04B-E8CD-D530-0653-DBE60D98CB72}"/>
          </ac:spMkLst>
        </pc:spChg>
        <pc:spChg chg="mod">
          <ac:chgData name="Marcy, Alyssa N" userId="8f45b274-5c09-48e4-b902-c98d623c4cdd" providerId="ADAL" clId="{1E496B67-C43D-4E6E-B418-1CEE53AFB32C}" dt="2024-10-24T21:07:05.023" v="1216"/>
          <ac:spMkLst>
            <pc:docMk/>
            <pc:sldMk cId="4159684973" sldId="264"/>
            <ac:spMk id="24" creationId="{9A01DEC1-1C9B-591F-4F66-706ABB5839AF}"/>
          </ac:spMkLst>
        </pc:spChg>
        <pc:spChg chg="mod">
          <ac:chgData name="Marcy, Alyssa N" userId="8f45b274-5c09-48e4-b902-c98d623c4cdd" providerId="ADAL" clId="{1E496B67-C43D-4E6E-B418-1CEE53AFB32C}" dt="2024-10-24T21:10:04.095" v="1245"/>
          <ac:spMkLst>
            <pc:docMk/>
            <pc:sldMk cId="4159684973" sldId="264"/>
            <ac:spMk id="25" creationId="{24D05A1F-01AE-ABC3-FFC6-048175306A00}"/>
          </ac:spMkLst>
        </pc:spChg>
        <pc:spChg chg="mod">
          <ac:chgData name="Marcy, Alyssa N" userId="8f45b274-5c09-48e4-b902-c98d623c4cdd" providerId="ADAL" clId="{1E496B67-C43D-4E6E-B418-1CEE53AFB32C}" dt="2024-10-24T21:05:14.360" v="1204"/>
          <ac:spMkLst>
            <pc:docMk/>
            <pc:sldMk cId="4159684973" sldId="264"/>
            <ac:spMk id="35" creationId="{91FF9134-405D-CBDE-ECFA-1DBA8F0BF6CC}"/>
          </ac:spMkLst>
        </pc:spChg>
      </pc:sldChg>
      <pc:sldChg chg="modSp mod">
        <pc:chgData name="Marcy, Alyssa N" userId="8f45b274-5c09-48e4-b902-c98d623c4cdd" providerId="ADAL" clId="{1E496B67-C43D-4E6E-B418-1CEE53AFB32C}" dt="2024-10-24T20:56:44.988" v="1063" actId="14100"/>
        <pc:sldMkLst>
          <pc:docMk/>
          <pc:sldMk cId="3458790248" sldId="267"/>
        </pc:sldMkLst>
        <pc:spChg chg="mod">
          <ac:chgData name="Marcy, Alyssa N" userId="8f45b274-5c09-48e4-b902-c98d623c4cdd" providerId="ADAL" clId="{1E496B67-C43D-4E6E-B418-1CEE53AFB32C}" dt="2024-10-24T20:56:26.658" v="1036" actId="20577"/>
          <ac:spMkLst>
            <pc:docMk/>
            <pc:sldMk cId="3458790248" sldId="267"/>
            <ac:spMk id="4" creationId="{48E9B581-617C-F652-8BDA-8F6B63599DD2}"/>
          </ac:spMkLst>
        </pc:spChg>
        <pc:spChg chg="mod">
          <ac:chgData name="Marcy, Alyssa N" userId="8f45b274-5c09-48e4-b902-c98d623c4cdd" providerId="ADAL" clId="{1E496B67-C43D-4E6E-B418-1CEE53AFB32C}" dt="2024-10-24T20:55:37.590" v="1026"/>
          <ac:spMkLst>
            <pc:docMk/>
            <pc:sldMk cId="3458790248" sldId="267"/>
            <ac:spMk id="5" creationId="{81C01932-F8F5-7B95-D1DB-E180965D2F09}"/>
          </ac:spMkLst>
        </pc:spChg>
        <pc:spChg chg="mod">
          <ac:chgData name="Marcy, Alyssa N" userId="8f45b274-5c09-48e4-b902-c98d623c4cdd" providerId="ADAL" clId="{1E496B67-C43D-4E6E-B418-1CEE53AFB32C}" dt="2024-10-24T20:56:44.988" v="1063" actId="14100"/>
          <ac:spMkLst>
            <pc:docMk/>
            <pc:sldMk cId="3458790248" sldId="267"/>
            <ac:spMk id="6" creationId="{FB439DF4-D9C0-919D-77A8-45DD07221352}"/>
          </ac:spMkLst>
        </pc:spChg>
        <pc:spChg chg="mod">
          <ac:chgData name="Marcy, Alyssa N" userId="8f45b274-5c09-48e4-b902-c98d623c4cdd" providerId="ADAL" clId="{1E496B67-C43D-4E6E-B418-1CEE53AFB32C}" dt="2024-10-24T20:55:24.990" v="1025"/>
          <ac:spMkLst>
            <pc:docMk/>
            <pc:sldMk cId="3458790248" sldId="267"/>
            <ac:spMk id="21" creationId="{0E8A03A6-544D-F662-FC61-458CCEA3E876}"/>
          </ac:spMkLst>
        </pc:spChg>
        <pc:graphicFrameChg chg="mod modGraphic">
          <ac:chgData name="Marcy, Alyssa N" userId="8f45b274-5c09-48e4-b902-c98d623c4cdd" providerId="ADAL" clId="{1E496B67-C43D-4E6E-B418-1CEE53AFB32C}" dt="2024-10-24T20:47:55.596" v="958" actId="14734"/>
          <ac:graphicFrameMkLst>
            <pc:docMk/>
            <pc:sldMk cId="3458790248" sldId="267"/>
            <ac:graphicFrameMk id="22" creationId="{F21EBE07-C92A-24A4-92BB-BFEA9B950240}"/>
          </ac:graphicFrameMkLst>
        </pc:graphicFrameChg>
      </pc:sldChg>
      <pc:sldChg chg="modSp mod">
        <pc:chgData name="Marcy, Alyssa N" userId="8f45b274-5c09-48e4-b902-c98d623c4cdd" providerId="ADAL" clId="{1E496B67-C43D-4E6E-B418-1CEE53AFB32C}" dt="2024-10-24T20:48:15.137" v="965" actId="14734"/>
        <pc:sldMkLst>
          <pc:docMk/>
          <pc:sldMk cId="2574755832" sldId="269"/>
        </pc:sldMkLst>
        <pc:spChg chg="mod">
          <ac:chgData name="Marcy, Alyssa N" userId="8f45b274-5c09-48e4-b902-c98d623c4cdd" providerId="ADAL" clId="{1E496B67-C43D-4E6E-B418-1CEE53AFB32C}" dt="2024-10-24T20:43:32.878" v="914"/>
          <ac:spMkLst>
            <pc:docMk/>
            <pc:sldMk cId="2574755832" sldId="269"/>
            <ac:spMk id="13" creationId="{A9B66C3D-E3FE-7875-A767-4E9EEA43FEDA}"/>
          </ac:spMkLst>
        </pc:spChg>
        <pc:spChg chg="mod">
          <ac:chgData name="Marcy, Alyssa N" userId="8f45b274-5c09-48e4-b902-c98d623c4cdd" providerId="ADAL" clId="{1E496B67-C43D-4E6E-B418-1CEE53AFB32C}" dt="2024-10-24T20:46:06.313" v="936" actId="1076"/>
          <ac:spMkLst>
            <pc:docMk/>
            <pc:sldMk cId="2574755832" sldId="269"/>
            <ac:spMk id="15" creationId="{D6B975AD-3B10-176A-A139-98908F19B09C}"/>
          </ac:spMkLst>
        </pc:spChg>
        <pc:spChg chg="mod">
          <ac:chgData name="Marcy, Alyssa N" userId="8f45b274-5c09-48e4-b902-c98d623c4cdd" providerId="ADAL" clId="{1E496B67-C43D-4E6E-B418-1CEE53AFB32C}" dt="2024-10-24T20:45:46.512" v="934" actId="20577"/>
          <ac:spMkLst>
            <pc:docMk/>
            <pc:sldMk cId="2574755832" sldId="269"/>
            <ac:spMk id="20" creationId="{7F3B07C3-E725-A4D6-D253-7CDB4EDE1F18}"/>
          </ac:spMkLst>
        </pc:spChg>
        <pc:spChg chg="mod">
          <ac:chgData name="Marcy, Alyssa N" userId="8f45b274-5c09-48e4-b902-c98d623c4cdd" providerId="ADAL" clId="{1E496B67-C43D-4E6E-B418-1CEE53AFB32C}" dt="2024-10-24T20:44:57.744" v="920"/>
          <ac:spMkLst>
            <pc:docMk/>
            <pc:sldMk cId="2574755832" sldId="269"/>
            <ac:spMk id="21" creationId="{0E25993F-C594-CE46-C520-57C89EEF47D6}"/>
          </ac:spMkLst>
        </pc:spChg>
        <pc:graphicFrameChg chg="mod modGraphic">
          <ac:chgData name="Marcy, Alyssa N" userId="8f45b274-5c09-48e4-b902-c98d623c4cdd" providerId="ADAL" clId="{1E496B67-C43D-4E6E-B418-1CEE53AFB32C}" dt="2024-10-24T20:48:15.137" v="965" actId="14734"/>
          <ac:graphicFrameMkLst>
            <pc:docMk/>
            <pc:sldMk cId="2574755832" sldId="269"/>
            <ac:graphicFrameMk id="22" creationId="{04B6F87C-2110-EBA5-708D-11E381B3D4EC}"/>
          </ac:graphicFrameMkLst>
        </pc:graphicFrameChg>
      </pc:sldChg>
      <pc:sldChg chg="modSp mod">
        <pc:chgData name="Marcy, Alyssa N" userId="8f45b274-5c09-48e4-b902-c98d623c4cdd" providerId="ADAL" clId="{1E496B67-C43D-4E6E-B418-1CEE53AFB32C}" dt="2024-10-24T20:58:28.304" v="1159" actId="20577"/>
        <pc:sldMkLst>
          <pc:docMk/>
          <pc:sldMk cId="763877764" sldId="270"/>
        </pc:sldMkLst>
        <pc:spChg chg="mod">
          <ac:chgData name="Marcy, Alyssa N" userId="8f45b274-5c09-48e4-b902-c98d623c4cdd" providerId="ADAL" clId="{1E496B67-C43D-4E6E-B418-1CEE53AFB32C}" dt="2024-10-24T20:57:37.915" v="1075"/>
          <ac:spMkLst>
            <pc:docMk/>
            <pc:sldMk cId="763877764" sldId="270"/>
            <ac:spMk id="2" creationId="{41DC6AAC-9270-CBB2-662A-65E0888B955A}"/>
          </ac:spMkLst>
        </pc:spChg>
        <pc:spChg chg="mod">
          <ac:chgData name="Marcy, Alyssa N" userId="8f45b274-5c09-48e4-b902-c98d623c4cdd" providerId="ADAL" clId="{1E496B67-C43D-4E6E-B418-1CEE53AFB32C}" dt="2024-10-24T20:57:19.247" v="1072" actId="14100"/>
          <ac:spMkLst>
            <pc:docMk/>
            <pc:sldMk cId="763877764" sldId="270"/>
            <ac:spMk id="9" creationId="{90A2AF40-CBB6-5083-94C4-708A86E616F8}"/>
          </ac:spMkLst>
        </pc:spChg>
        <pc:spChg chg="mod">
          <ac:chgData name="Marcy, Alyssa N" userId="8f45b274-5c09-48e4-b902-c98d623c4cdd" providerId="ADAL" clId="{1E496B67-C43D-4E6E-B418-1CEE53AFB32C}" dt="2024-10-24T20:58:14.884" v="1119" actId="20577"/>
          <ac:spMkLst>
            <pc:docMk/>
            <pc:sldMk cId="763877764" sldId="270"/>
            <ac:spMk id="14" creationId="{DEF38FC1-AE9F-AFAC-3761-BA8652C8141C}"/>
          </ac:spMkLst>
        </pc:spChg>
        <pc:spChg chg="mod">
          <ac:chgData name="Marcy, Alyssa N" userId="8f45b274-5c09-48e4-b902-c98d623c4cdd" providerId="ADAL" clId="{1E496B67-C43D-4E6E-B418-1CEE53AFB32C}" dt="2024-10-24T20:58:28.304" v="1159" actId="20577"/>
          <ac:spMkLst>
            <pc:docMk/>
            <pc:sldMk cId="763877764" sldId="270"/>
            <ac:spMk id="16" creationId="{D338CA4F-C6BF-B84B-1928-CDBB29FF1CFC}"/>
          </ac:spMkLst>
        </pc:spChg>
        <pc:graphicFrameChg chg="mod modGraphic">
          <ac:chgData name="Marcy, Alyssa N" userId="8f45b274-5c09-48e4-b902-c98d623c4cdd" providerId="ADAL" clId="{1E496B67-C43D-4E6E-B418-1CEE53AFB32C}" dt="2024-10-24T20:52:34.196" v="1010"/>
          <ac:graphicFrameMkLst>
            <pc:docMk/>
            <pc:sldMk cId="763877764" sldId="270"/>
            <ac:graphicFrameMk id="18" creationId="{D2B503F9-208A-A578-F3C4-3B42F89B71E6}"/>
          </ac:graphicFrameMkLst>
        </pc:graphicFrameChg>
      </pc:sldChg>
      <pc:sldChg chg="modSp mod">
        <pc:chgData name="Marcy, Alyssa N" userId="8f45b274-5c09-48e4-b902-c98d623c4cdd" providerId="ADAL" clId="{1E496B67-C43D-4E6E-B418-1CEE53AFB32C}" dt="2024-10-24T15:47:15.820" v="235" actId="20577"/>
        <pc:sldMkLst>
          <pc:docMk/>
          <pc:sldMk cId="438450429" sldId="271"/>
        </pc:sldMkLst>
        <pc:spChg chg="mod">
          <ac:chgData name="Marcy, Alyssa N" userId="8f45b274-5c09-48e4-b902-c98d623c4cdd" providerId="ADAL" clId="{1E496B67-C43D-4E6E-B418-1CEE53AFB32C}" dt="2024-10-24T15:45:10.365" v="212" actId="20577"/>
          <ac:spMkLst>
            <pc:docMk/>
            <pc:sldMk cId="438450429" sldId="271"/>
            <ac:spMk id="2" creationId="{F5A218E7-6D01-C0F9-1E5D-38B1134187C9}"/>
          </ac:spMkLst>
        </pc:spChg>
        <pc:spChg chg="mod">
          <ac:chgData name="Marcy, Alyssa N" userId="8f45b274-5c09-48e4-b902-c98d623c4cdd" providerId="ADAL" clId="{1E496B67-C43D-4E6E-B418-1CEE53AFB32C}" dt="2024-10-24T15:47:15.820" v="235" actId="20577"/>
          <ac:spMkLst>
            <pc:docMk/>
            <pc:sldMk cId="438450429" sldId="271"/>
            <ac:spMk id="4" creationId="{2095ED38-BA39-D577-EC89-8844B1ABEF7F}"/>
          </ac:spMkLst>
        </pc:spChg>
        <pc:spChg chg="mod">
          <ac:chgData name="Marcy, Alyssa N" userId="8f45b274-5c09-48e4-b902-c98d623c4cdd" providerId="ADAL" clId="{1E496B67-C43D-4E6E-B418-1CEE53AFB32C}" dt="2024-10-24T15:45:49.031" v="220" actId="20577"/>
          <ac:spMkLst>
            <pc:docMk/>
            <pc:sldMk cId="438450429" sldId="271"/>
            <ac:spMk id="6" creationId="{8EE09D96-9344-0DC5-A5DD-5DC7628ABDFA}"/>
          </ac:spMkLst>
        </pc:spChg>
        <pc:spChg chg="mod">
          <ac:chgData name="Marcy, Alyssa N" userId="8f45b274-5c09-48e4-b902-c98d623c4cdd" providerId="ADAL" clId="{1E496B67-C43D-4E6E-B418-1CEE53AFB32C}" dt="2024-10-24T15:46:26.703" v="226"/>
          <ac:spMkLst>
            <pc:docMk/>
            <pc:sldMk cId="438450429" sldId="271"/>
            <ac:spMk id="7" creationId="{FB87B902-FA3A-9EC9-535F-46F7690FB6DB}"/>
          </ac:spMkLst>
        </pc:spChg>
        <pc:spChg chg="mod">
          <ac:chgData name="Marcy, Alyssa N" userId="8f45b274-5c09-48e4-b902-c98d623c4cdd" providerId="ADAL" clId="{1E496B67-C43D-4E6E-B418-1CEE53AFB32C}" dt="2024-10-24T15:46:50.431" v="228" actId="14100"/>
          <ac:spMkLst>
            <pc:docMk/>
            <pc:sldMk cId="438450429" sldId="271"/>
            <ac:spMk id="10" creationId="{B4CA1E71-7FAD-400B-CCEC-D343BF3B562C}"/>
          </ac:spMkLst>
        </pc:spChg>
        <pc:spChg chg="mod">
          <ac:chgData name="Marcy, Alyssa N" userId="8f45b274-5c09-48e4-b902-c98d623c4cdd" providerId="ADAL" clId="{1E496B67-C43D-4E6E-B418-1CEE53AFB32C}" dt="2024-10-24T15:46:04.865" v="224" actId="1076"/>
          <ac:spMkLst>
            <pc:docMk/>
            <pc:sldMk cId="438450429" sldId="271"/>
            <ac:spMk id="11" creationId="{9BA7C5FA-4307-4037-5369-CAE11D92F7F2}"/>
          </ac:spMkLst>
        </pc:spChg>
        <pc:grpChg chg="mod">
          <ac:chgData name="Marcy, Alyssa N" userId="8f45b274-5c09-48e4-b902-c98d623c4cdd" providerId="ADAL" clId="{1E496B67-C43D-4E6E-B418-1CEE53AFB32C}" dt="2024-10-24T15:45:59.822" v="223" actId="1076"/>
          <ac:grpSpMkLst>
            <pc:docMk/>
            <pc:sldMk cId="438450429" sldId="271"/>
            <ac:grpSpMk id="3" creationId="{25DC0FB4-AD6F-6BB8-532B-AFF27AB76CEF}"/>
          </ac:grpSpMkLst>
        </pc:grpChg>
        <pc:picChg chg="mod">
          <ac:chgData name="Marcy, Alyssa N" userId="8f45b274-5c09-48e4-b902-c98d623c4cdd" providerId="ADAL" clId="{1E496B67-C43D-4E6E-B418-1CEE53AFB32C}" dt="2024-10-24T15:46:11.318" v="225" actId="1076"/>
          <ac:picMkLst>
            <pc:docMk/>
            <pc:sldMk cId="438450429" sldId="271"/>
            <ac:picMk id="12" creationId="{A3F9CD5B-ADB8-35B3-2797-A190B954214D}"/>
          </ac:picMkLst>
        </pc:picChg>
      </pc:sldChg>
      <pc:sldChg chg="addSp delSp modSp mod">
        <pc:chgData name="Marcy, Alyssa N" userId="8f45b274-5c09-48e4-b902-c98d623c4cdd" providerId="ADAL" clId="{1E496B67-C43D-4E6E-B418-1CEE53AFB32C}" dt="2024-10-17T19:39:58.225" v="152" actId="20577"/>
        <pc:sldMkLst>
          <pc:docMk/>
          <pc:sldMk cId="2826813527" sldId="272"/>
        </pc:sldMkLst>
        <pc:spChg chg="mod">
          <ac:chgData name="Marcy, Alyssa N" userId="8f45b274-5c09-48e4-b902-c98d623c4cdd" providerId="ADAL" clId="{1E496B67-C43D-4E6E-B418-1CEE53AFB32C}" dt="2024-10-17T19:31:53.307" v="99" actId="14100"/>
          <ac:spMkLst>
            <pc:docMk/>
            <pc:sldMk cId="2826813527" sldId="272"/>
            <ac:spMk id="4" creationId="{21675786-0526-C0AA-5FEE-C9D8238BA327}"/>
          </ac:spMkLst>
        </pc:spChg>
        <pc:spChg chg="mod">
          <ac:chgData name="Marcy, Alyssa N" userId="8f45b274-5c09-48e4-b902-c98d623c4cdd" providerId="ADAL" clId="{1E496B67-C43D-4E6E-B418-1CEE53AFB32C}" dt="2024-10-17T19:32:49.028" v="108" actId="114"/>
          <ac:spMkLst>
            <pc:docMk/>
            <pc:sldMk cId="2826813527" sldId="272"/>
            <ac:spMk id="5" creationId="{BE2A56CE-5209-0E3E-113C-4E83AFC31551}"/>
          </ac:spMkLst>
        </pc:spChg>
        <pc:spChg chg="add mod">
          <ac:chgData name="Marcy, Alyssa N" userId="8f45b274-5c09-48e4-b902-c98d623c4cdd" providerId="ADAL" clId="{1E496B67-C43D-4E6E-B418-1CEE53AFB32C}" dt="2024-10-17T19:37:54.866" v="134"/>
          <ac:spMkLst>
            <pc:docMk/>
            <pc:sldMk cId="2826813527" sldId="272"/>
            <ac:spMk id="6" creationId="{54A91A2A-DC8F-B621-1AAF-76664FE3833A}"/>
          </ac:spMkLst>
        </pc:spChg>
        <pc:spChg chg="mod">
          <ac:chgData name="Marcy, Alyssa N" userId="8f45b274-5c09-48e4-b902-c98d623c4cdd" providerId="ADAL" clId="{1E496B67-C43D-4E6E-B418-1CEE53AFB32C}" dt="2024-10-17T19:32:12.673" v="101" actId="14100"/>
          <ac:spMkLst>
            <pc:docMk/>
            <pc:sldMk cId="2826813527" sldId="272"/>
            <ac:spMk id="7" creationId="{418212EA-3977-8A84-6565-CDC911BC8BAE}"/>
          </ac:spMkLst>
        </pc:spChg>
        <pc:spChg chg="mod">
          <ac:chgData name="Marcy, Alyssa N" userId="8f45b274-5c09-48e4-b902-c98d623c4cdd" providerId="ADAL" clId="{1E496B67-C43D-4E6E-B418-1CEE53AFB32C}" dt="2024-10-17T19:33:09.964" v="110" actId="14100"/>
          <ac:spMkLst>
            <pc:docMk/>
            <pc:sldMk cId="2826813527" sldId="272"/>
            <ac:spMk id="15" creationId="{C390895D-0D6F-900D-9F7D-B61CB529F1D9}"/>
          </ac:spMkLst>
        </pc:spChg>
        <pc:spChg chg="add mod">
          <ac:chgData name="Marcy, Alyssa N" userId="8f45b274-5c09-48e4-b902-c98d623c4cdd" providerId="ADAL" clId="{1E496B67-C43D-4E6E-B418-1CEE53AFB32C}" dt="2024-10-17T19:38:23.873" v="138" actId="1076"/>
          <ac:spMkLst>
            <pc:docMk/>
            <pc:sldMk cId="2826813527" sldId="272"/>
            <ac:spMk id="18" creationId="{1BB264C0-E5FE-5B52-3A22-2BCB9A3D0733}"/>
          </ac:spMkLst>
        </pc:spChg>
        <pc:spChg chg="mod">
          <ac:chgData name="Marcy, Alyssa N" userId="8f45b274-5c09-48e4-b902-c98d623c4cdd" providerId="ADAL" clId="{1E496B67-C43D-4E6E-B418-1CEE53AFB32C}" dt="2024-10-17T19:36:40.574" v="121" actId="20577"/>
          <ac:spMkLst>
            <pc:docMk/>
            <pc:sldMk cId="2826813527" sldId="272"/>
            <ac:spMk id="19" creationId="{6F07BEFF-FD66-DED0-C789-E8AD4EDB1433}"/>
          </ac:spMkLst>
        </pc:spChg>
        <pc:spChg chg="add mod">
          <ac:chgData name="Marcy, Alyssa N" userId="8f45b274-5c09-48e4-b902-c98d623c4cdd" providerId="ADAL" clId="{1E496B67-C43D-4E6E-B418-1CEE53AFB32C}" dt="2024-10-17T19:39:15.064" v="141" actId="1076"/>
          <ac:spMkLst>
            <pc:docMk/>
            <pc:sldMk cId="2826813527" sldId="272"/>
            <ac:spMk id="20" creationId="{D403BB46-11FC-4458-1994-C52C0ADF54B0}"/>
          </ac:spMkLst>
        </pc:spChg>
        <pc:spChg chg="mod">
          <ac:chgData name="Marcy, Alyssa N" userId="8f45b274-5c09-48e4-b902-c98d623c4cdd" providerId="ADAL" clId="{1E496B67-C43D-4E6E-B418-1CEE53AFB32C}" dt="2024-10-17T19:39:58.225" v="152" actId="20577"/>
          <ac:spMkLst>
            <pc:docMk/>
            <pc:sldMk cId="2826813527" sldId="272"/>
            <ac:spMk id="25" creationId="{436F20E5-4287-08AC-F55B-E35D0DF41330}"/>
          </ac:spMkLst>
        </pc:spChg>
        <pc:picChg chg="add del mod modCrop">
          <ac:chgData name="Marcy, Alyssa N" userId="8f45b274-5c09-48e4-b902-c98d623c4cdd" providerId="ADAL" clId="{1E496B67-C43D-4E6E-B418-1CEE53AFB32C}" dt="2024-10-17T19:37:53.139" v="132"/>
          <ac:picMkLst>
            <pc:docMk/>
            <pc:sldMk cId="2826813527" sldId="272"/>
            <ac:picMk id="17" creationId="{293D3ADA-1C71-6C64-CC7F-BA008B37D01F}"/>
          </ac:picMkLst>
        </pc:picChg>
        <pc:picChg chg="add del mod modCrop">
          <ac:chgData name="Marcy, Alyssa N" userId="8f45b274-5c09-48e4-b902-c98d623c4cdd" providerId="ADAL" clId="{1E496B67-C43D-4E6E-B418-1CEE53AFB32C}" dt="2024-10-17T19:38:06.896" v="136" actId="732"/>
          <ac:picMkLst>
            <pc:docMk/>
            <pc:sldMk cId="2826813527" sldId="272"/>
            <ac:picMk id="22" creationId="{A7326625-AADA-C3C2-1695-AA931BDAA7E5}"/>
          </ac:picMkLst>
        </pc:picChg>
        <pc:picChg chg="mod modCrop">
          <ac:chgData name="Marcy, Alyssa N" userId="8f45b274-5c09-48e4-b902-c98d623c4cdd" providerId="ADAL" clId="{1E496B67-C43D-4E6E-B418-1CEE53AFB32C}" dt="2024-10-17T19:38:39.639" v="139" actId="732"/>
          <ac:picMkLst>
            <pc:docMk/>
            <pc:sldMk cId="2826813527" sldId="272"/>
            <ac:picMk id="23" creationId="{6CAB24C3-7252-5DB5-F097-00D26DBBF8CD}"/>
          </ac:picMkLst>
        </pc:picChg>
      </pc:sldChg>
      <pc:sldChg chg="modSp mod">
        <pc:chgData name="Marcy, Alyssa N" userId="8f45b274-5c09-48e4-b902-c98d623c4cdd" providerId="ADAL" clId="{1E496B67-C43D-4E6E-B418-1CEE53AFB32C}" dt="2024-10-24T15:42:52.538" v="203" actId="114"/>
        <pc:sldMkLst>
          <pc:docMk/>
          <pc:sldMk cId="653240387" sldId="273"/>
        </pc:sldMkLst>
        <pc:spChg chg="mod">
          <ac:chgData name="Marcy, Alyssa N" userId="8f45b274-5c09-48e4-b902-c98d623c4cdd" providerId="ADAL" clId="{1E496B67-C43D-4E6E-B418-1CEE53AFB32C}" dt="2024-10-17T19:50:45.999" v="187"/>
          <ac:spMkLst>
            <pc:docMk/>
            <pc:sldMk cId="653240387" sldId="273"/>
            <ac:spMk id="3" creationId="{815BF03D-91B7-1891-0973-D4F9E3FB608B}"/>
          </ac:spMkLst>
        </pc:spChg>
        <pc:spChg chg="mod">
          <ac:chgData name="Marcy, Alyssa N" userId="8f45b274-5c09-48e4-b902-c98d623c4cdd" providerId="ADAL" clId="{1E496B67-C43D-4E6E-B418-1CEE53AFB32C}" dt="2024-10-17T19:51:06.871" v="189" actId="14100"/>
          <ac:spMkLst>
            <pc:docMk/>
            <pc:sldMk cId="653240387" sldId="273"/>
            <ac:spMk id="4" creationId="{4A3C2FEB-C578-74FC-1227-242AB315DDAE}"/>
          </ac:spMkLst>
        </pc:spChg>
        <pc:spChg chg="mod">
          <ac:chgData name="Marcy, Alyssa N" userId="8f45b274-5c09-48e4-b902-c98d623c4cdd" providerId="ADAL" clId="{1E496B67-C43D-4E6E-B418-1CEE53AFB32C}" dt="2024-10-24T15:42:52.538" v="203" actId="114"/>
          <ac:spMkLst>
            <pc:docMk/>
            <pc:sldMk cId="653240387" sldId="273"/>
            <ac:spMk id="5" creationId="{9653759D-C169-686A-FBB7-CBEA55F8D3E0}"/>
          </ac:spMkLst>
        </pc:spChg>
        <pc:spChg chg="mod">
          <ac:chgData name="Marcy, Alyssa N" userId="8f45b274-5c09-48e4-b902-c98d623c4cdd" providerId="ADAL" clId="{1E496B67-C43D-4E6E-B418-1CEE53AFB32C}" dt="2024-10-17T19:48:14.104" v="172" actId="14100"/>
          <ac:spMkLst>
            <pc:docMk/>
            <pc:sldMk cId="653240387" sldId="273"/>
            <ac:spMk id="8" creationId="{CD9EE2B9-07CD-EA64-66AE-AFD39A97C9AE}"/>
          </ac:spMkLst>
        </pc:spChg>
        <pc:spChg chg="mod">
          <ac:chgData name="Marcy, Alyssa N" userId="8f45b274-5c09-48e4-b902-c98d623c4cdd" providerId="ADAL" clId="{1E496B67-C43D-4E6E-B418-1CEE53AFB32C}" dt="2024-10-17T19:50:30.797" v="186"/>
          <ac:spMkLst>
            <pc:docMk/>
            <pc:sldMk cId="653240387" sldId="273"/>
            <ac:spMk id="9" creationId="{B0089BB0-6165-04C0-319E-34AE6722EE2B}"/>
          </ac:spMkLst>
        </pc:spChg>
      </pc:sldChg>
      <pc:sldChg chg="addSp delSp modSp mod">
        <pc:chgData name="Marcy, Alyssa N" userId="8f45b274-5c09-48e4-b902-c98d623c4cdd" providerId="ADAL" clId="{1E496B67-C43D-4E6E-B418-1CEE53AFB32C}" dt="2024-10-24T20:33:36.829" v="712" actId="1076"/>
        <pc:sldMkLst>
          <pc:docMk/>
          <pc:sldMk cId="4185390874" sldId="274"/>
        </pc:sldMkLst>
        <pc:spChg chg="mod">
          <ac:chgData name="Marcy, Alyssa N" userId="8f45b274-5c09-48e4-b902-c98d623c4cdd" providerId="ADAL" clId="{1E496B67-C43D-4E6E-B418-1CEE53AFB32C}" dt="2024-10-24T20:19:28.303" v="536" actId="20577"/>
          <ac:spMkLst>
            <pc:docMk/>
            <pc:sldMk cId="4185390874" sldId="274"/>
            <ac:spMk id="2" creationId="{F5A218E7-6D01-C0F9-1E5D-38B1134187C9}"/>
          </ac:spMkLst>
        </pc:spChg>
        <pc:spChg chg="add mod">
          <ac:chgData name="Marcy, Alyssa N" userId="8f45b274-5c09-48e4-b902-c98d623c4cdd" providerId="ADAL" clId="{1E496B67-C43D-4E6E-B418-1CEE53AFB32C}" dt="2024-10-24T20:27:37.839" v="594" actId="1076"/>
          <ac:spMkLst>
            <pc:docMk/>
            <pc:sldMk cId="4185390874" sldId="274"/>
            <ac:spMk id="4" creationId="{FB6CD19A-75E8-B4B0-B900-C14AE3761AA9}"/>
          </ac:spMkLst>
        </pc:spChg>
        <pc:spChg chg="mod">
          <ac:chgData name="Marcy, Alyssa N" userId="8f45b274-5c09-48e4-b902-c98d623c4cdd" providerId="ADAL" clId="{1E496B67-C43D-4E6E-B418-1CEE53AFB32C}" dt="2024-10-24T20:23:22.427" v="549" actId="14100"/>
          <ac:spMkLst>
            <pc:docMk/>
            <pc:sldMk cId="4185390874" sldId="274"/>
            <ac:spMk id="10" creationId="{B4CA1E71-7FAD-400B-CCEC-D343BF3B562C}"/>
          </ac:spMkLst>
        </pc:spChg>
        <pc:spChg chg="add mod">
          <ac:chgData name="Marcy, Alyssa N" userId="8f45b274-5c09-48e4-b902-c98d623c4cdd" providerId="ADAL" clId="{1E496B67-C43D-4E6E-B418-1CEE53AFB32C}" dt="2024-10-24T20:27:15.739" v="581" actId="767"/>
          <ac:spMkLst>
            <pc:docMk/>
            <pc:sldMk cId="4185390874" sldId="274"/>
            <ac:spMk id="12" creationId="{DA699DEE-71DE-35DA-68F5-DA2898342D04}"/>
          </ac:spMkLst>
        </pc:spChg>
        <pc:spChg chg="mod">
          <ac:chgData name="Marcy, Alyssa N" userId="8f45b274-5c09-48e4-b902-c98d623c4cdd" providerId="ADAL" clId="{1E496B67-C43D-4E6E-B418-1CEE53AFB32C}" dt="2024-10-24T20:26:00.867" v="578" actId="1076"/>
          <ac:spMkLst>
            <pc:docMk/>
            <pc:sldMk cId="4185390874" sldId="274"/>
            <ac:spMk id="20" creationId="{77693D67-C29A-08EC-FB31-9DF59A6FD394}"/>
          </ac:spMkLst>
        </pc:spChg>
        <pc:spChg chg="mod">
          <ac:chgData name="Marcy, Alyssa N" userId="8f45b274-5c09-48e4-b902-c98d623c4cdd" providerId="ADAL" clId="{1E496B67-C43D-4E6E-B418-1CEE53AFB32C}" dt="2024-10-24T20:19:57.226" v="541" actId="20577"/>
          <ac:spMkLst>
            <pc:docMk/>
            <pc:sldMk cId="4185390874" sldId="274"/>
            <ac:spMk id="21" creationId="{D6B007DC-B00A-FB93-EA34-70C3EC684D62}"/>
          </ac:spMkLst>
        </pc:spChg>
        <pc:spChg chg="mod">
          <ac:chgData name="Marcy, Alyssa N" userId="8f45b274-5c09-48e4-b902-c98d623c4cdd" providerId="ADAL" clId="{1E496B67-C43D-4E6E-B418-1CEE53AFB32C}" dt="2024-10-24T20:19:38.927" v="538" actId="1076"/>
          <ac:spMkLst>
            <pc:docMk/>
            <pc:sldMk cId="4185390874" sldId="274"/>
            <ac:spMk id="26" creationId="{72A9B2DC-3C31-1EA9-AEF7-C586BB2B26D8}"/>
          </ac:spMkLst>
        </pc:spChg>
        <pc:spChg chg="add mod">
          <ac:chgData name="Marcy, Alyssa N" userId="8f45b274-5c09-48e4-b902-c98d623c4cdd" providerId="ADAL" clId="{1E496B67-C43D-4E6E-B418-1CEE53AFB32C}" dt="2024-10-24T20:33:04.507" v="709" actId="1076"/>
          <ac:spMkLst>
            <pc:docMk/>
            <pc:sldMk cId="4185390874" sldId="274"/>
            <ac:spMk id="27" creationId="{62FD598F-2685-ECAE-0EF3-C54CA0959822}"/>
          </ac:spMkLst>
        </pc:spChg>
        <pc:spChg chg="add mod">
          <ac:chgData name="Marcy, Alyssa N" userId="8f45b274-5c09-48e4-b902-c98d623c4cdd" providerId="ADAL" clId="{1E496B67-C43D-4E6E-B418-1CEE53AFB32C}" dt="2024-10-24T20:30:46.401" v="658" actId="767"/>
          <ac:spMkLst>
            <pc:docMk/>
            <pc:sldMk cId="4185390874" sldId="274"/>
            <ac:spMk id="30" creationId="{34AAB331-1F2C-92B5-0915-6AB8AD9D2E22}"/>
          </ac:spMkLst>
        </pc:spChg>
        <pc:spChg chg="add del mod">
          <ac:chgData name="Marcy, Alyssa N" userId="8f45b274-5c09-48e4-b902-c98d623c4cdd" providerId="ADAL" clId="{1E496B67-C43D-4E6E-B418-1CEE53AFB32C}" dt="2024-10-24T20:30:59.975" v="663"/>
          <ac:spMkLst>
            <pc:docMk/>
            <pc:sldMk cId="4185390874" sldId="274"/>
            <ac:spMk id="31" creationId="{5E2DC905-EAA2-93F9-E58A-216F7471C9B6}"/>
          </ac:spMkLst>
        </pc:spChg>
        <pc:spChg chg="add del mod">
          <ac:chgData name="Marcy, Alyssa N" userId="8f45b274-5c09-48e4-b902-c98d623c4cdd" providerId="ADAL" clId="{1E496B67-C43D-4E6E-B418-1CEE53AFB32C}" dt="2024-10-24T20:33:23.410" v="711" actId="1076"/>
          <ac:spMkLst>
            <pc:docMk/>
            <pc:sldMk cId="4185390874" sldId="274"/>
            <ac:spMk id="32" creationId="{45E2BB65-C443-B819-E66E-1465399A9BFC}"/>
          </ac:spMkLst>
        </pc:spChg>
        <pc:spChg chg="add mod">
          <ac:chgData name="Marcy, Alyssa N" userId="8f45b274-5c09-48e4-b902-c98d623c4cdd" providerId="ADAL" clId="{1E496B67-C43D-4E6E-B418-1CEE53AFB32C}" dt="2024-10-24T20:33:36.829" v="712" actId="1076"/>
          <ac:spMkLst>
            <pc:docMk/>
            <pc:sldMk cId="4185390874" sldId="274"/>
            <ac:spMk id="33" creationId="{7BC019DB-5140-A843-BDD2-A9A2FE1C0F89}"/>
          </ac:spMkLst>
        </pc:spChg>
        <pc:spChg chg="add mod">
          <ac:chgData name="Marcy, Alyssa N" userId="8f45b274-5c09-48e4-b902-c98d623c4cdd" providerId="ADAL" clId="{1E496B67-C43D-4E6E-B418-1CEE53AFB32C}" dt="2024-10-24T20:33:11.899" v="710" actId="1076"/>
          <ac:spMkLst>
            <pc:docMk/>
            <pc:sldMk cId="4185390874" sldId="274"/>
            <ac:spMk id="34" creationId="{5C9A5155-027F-3D55-D824-8E6AEAFF9816}"/>
          </ac:spMkLst>
        </pc:spChg>
        <pc:graphicFrameChg chg="mod">
          <ac:chgData name="Marcy, Alyssa N" userId="8f45b274-5c09-48e4-b902-c98d623c4cdd" providerId="ADAL" clId="{1E496B67-C43D-4E6E-B418-1CEE53AFB32C}" dt="2024-10-24T20:22:28.771" v="545"/>
          <ac:graphicFrameMkLst>
            <pc:docMk/>
            <pc:sldMk cId="4185390874" sldId="274"/>
            <ac:graphicFrameMk id="7" creationId="{47E44EAC-42B4-5343-799D-9BBBD41C8B75}"/>
          </ac:graphicFrameMkLst>
        </pc:graphicFrameChg>
        <pc:graphicFrameChg chg="add mod">
          <ac:chgData name="Marcy, Alyssa N" userId="8f45b274-5c09-48e4-b902-c98d623c4cdd" providerId="ADAL" clId="{1E496B67-C43D-4E6E-B418-1CEE53AFB32C}" dt="2024-10-24T20:29:16.741" v="652"/>
          <ac:graphicFrameMkLst>
            <pc:docMk/>
            <pc:sldMk cId="4185390874" sldId="274"/>
            <ac:graphicFrameMk id="28" creationId="{A811FA03-3368-6C0F-51D3-D3C9B216BE21}"/>
          </ac:graphicFrameMkLst>
        </pc:graphicFrameChg>
        <pc:graphicFrameChg chg="add mod">
          <ac:chgData name="Marcy, Alyssa N" userId="8f45b274-5c09-48e4-b902-c98d623c4cdd" providerId="ADAL" clId="{1E496B67-C43D-4E6E-B418-1CEE53AFB32C}" dt="2024-10-24T20:29:27.092" v="655"/>
          <ac:graphicFrameMkLst>
            <pc:docMk/>
            <pc:sldMk cId="4185390874" sldId="274"/>
            <ac:graphicFrameMk id="29" creationId="{BA9F1DC3-3841-2D24-7D4A-369AA4432C1C}"/>
          </ac:graphicFrameMkLst>
        </pc:graphicFrameChg>
      </pc:sldChg>
      <pc:sldChg chg="modSp mod">
        <pc:chgData name="Marcy, Alyssa N" userId="8f45b274-5c09-48e4-b902-c98d623c4cdd" providerId="ADAL" clId="{1E496B67-C43D-4E6E-B418-1CEE53AFB32C}" dt="2024-10-17T19:47:22.471" v="164" actId="1076"/>
        <pc:sldMkLst>
          <pc:docMk/>
          <pc:sldMk cId="3714990190" sldId="275"/>
        </pc:sldMkLst>
        <pc:spChg chg="mod">
          <ac:chgData name="Marcy, Alyssa N" userId="8f45b274-5c09-48e4-b902-c98d623c4cdd" providerId="ADAL" clId="{1E496B67-C43D-4E6E-B418-1CEE53AFB32C}" dt="2024-10-17T19:40:14.270" v="153"/>
          <ac:spMkLst>
            <pc:docMk/>
            <pc:sldMk cId="3714990190" sldId="275"/>
            <ac:spMk id="3" creationId="{54F5E428-2CA4-A68A-3FD9-2457C3942B82}"/>
          </ac:spMkLst>
        </pc:spChg>
        <pc:spChg chg="mod">
          <ac:chgData name="Marcy, Alyssa N" userId="8f45b274-5c09-48e4-b902-c98d623c4cdd" providerId="ADAL" clId="{1E496B67-C43D-4E6E-B418-1CEE53AFB32C}" dt="2024-10-17T19:47:22.471" v="164" actId="1076"/>
          <ac:spMkLst>
            <pc:docMk/>
            <pc:sldMk cId="3714990190" sldId="275"/>
            <ac:spMk id="15" creationId="{5605187A-BD83-CCEC-5971-4B5C8CA004B4}"/>
          </ac:spMkLst>
        </pc:spChg>
      </pc:sldChg>
      <pc:sldChg chg="modSp mod">
        <pc:chgData name="Marcy, Alyssa N" userId="8f45b274-5c09-48e4-b902-c98d623c4cdd" providerId="ADAL" clId="{1E496B67-C43D-4E6E-B418-1CEE53AFB32C}" dt="2024-10-24T20:58:37.682" v="1160"/>
        <pc:sldMkLst>
          <pc:docMk/>
          <pc:sldMk cId="3018093075" sldId="276"/>
        </pc:sldMkLst>
        <pc:spChg chg="mod">
          <ac:chgData name="Marcy, Alyssa N" userId="8f45b274-5c09-48e4-b902-c98d623c4cdd" providerId="ADAL" clId="{1E496B67-C43D-4E6E-B418-1CEE53AFB32C}" dt="2024-10-24T20:58:37.682" v="1160"/>
          <ac:spMkLst>
            <pc:docMk/>
            <pc:sldMk cId="3018093075" sldId="276"/>
            <ac:spMk id="3" creationId="{54F5E428-2CA4-A68A-3FD9-2457C3942B82}"/>
          </ac:spMkLst>
        </pc:spChg>
      </pc:sldChg>
      <pc:sldChg chg="modSp mod">
        <pc:chgData name="Marcy, Alyssa N" userId="8f45b274-5c09-48e4-b902-c98d623c4cdd" providerId="ADAL" clId="{1E496B67-C43D-4E6E-B418-1CEE53AFB32C}" dt="2024-10-24T20:38:53.760" v="753" actId="14100"/>
        <pc:sldMkLst>
          <pc:docMk/>
          <pc:sldMk cId="1776480473" sldId="277"/>
        </pc:sldMkLst>
        <pc:spChg chg="mod">
          <ac:chgData name="Marcy, Alyssa N" userId="8f45b274-5c09-48e4-b902-c98d623c4cdd" providerId="ADAL" clId="{1E496B67-C43D-4E6E-B418-1CEE53AFB32C}" dt="2024-10-24T20:38:53.760" v="753" actId="14100"/>
          <ac:spMkLst>
            <pc:docMk/>
            <pc:sldMk cId="1776480473" sldId="277"/>
            <ac:spMk id="3" creationId="{54F5E428-2CA4-A68A-3FD9-2457C3942B82}"/>
          </ac:spMkLst>
        </pc:spChg>
      </pc:sldChg>
      <pc:sldChg chg="modSp mod">
        <pc:chgData name="Marcy, Alyssa N" userId="8f45b274-5c09-48e4-b902-c98d623c4cdd" providerId="ADAL" clId="{1E496B67-C43D-4E6E-B418-1CEE53AFB32C}" dt="2024-10-17T19:19:50.605" v="72" actId="20577"/>
        <pc:sldMkLst>
          <pc:docMk/>
          <pc:sldMk cId="375063977" sldId="278"/>
        </pc:sldMkLst>
        <pc:spChg chg="mod">
          <ac:chgData name="Marcy, Alyssa N" userId="8f45b274-5c09-48e4-b902-c98d623c4cdd" providerId="ADAL" clId="{1E496B67-C43D-4E6E-B418-1CEE53AFB32C}" dt="2024-10-17T19:19:50.605" v="72" actId="20577"/>
          <ac:spMkLst>
            <pc:docMk/>
            <pc:sldMk cId="375063977" sldId="278"/>
            <ac:spMk id="3" creationId="{54F5E428-2CA4-A68A-3FD9-2457C3942B82}"/>
          </ac:spMkLst>
        </pc:spChg>
      </pc:sldChg>
      <pc:sldChg chg="modSp mod">
        <pc:chgData name="Marcy, Alyssa N" userId="8f45b274-5c09-48e4-b902-c98d623c4cdd" providerId="ADAL" clId="{1E496B67-C43D-4E6E-B418-1CEE53AFB32C}" dt="2024-10-24T20:38:17.611" v="747" actId="1076"/>
        <pc:sldMkLst>
          <pc:docMk/>
          <pc:sldMk cId="96593591" sldId="279"/>
        </pc:sldMkLst>
        <pc:spChg chg="mod">
          <ac:chgData name="Marcy, Alyssa N" userId="8f45b274-5c09-48e4-b902-c98d623c4cdd" providerId="ADAL" clId="{1E496B67-C43D-4E6E-B418-1CEE53AFB32C}" dt="2024-10-24T20:35:58.659" v="737" actId="20577"/>
          <ac:spMkLst>
            <pc:docMk/>
            <pc:sldMk cId="96593591" sldId="279"/>
            <ac:spMk id="2" creationId="{CB0D4563-914A-DC2E-8962-40F7C8FD06FB}"/>
          </ac:spMkLst>
        </pc:spChg>
        <pc:spChg chg="mod">
          <ac:chgData name="Marcy, Alyssa N" userId="8f45b274-5c09-48e4-b902-c98d623c4cdd" providerId="ADAL" clId="{1E496B67-C43D-4E6E-B418-1CEE53AFB32C}" dt="2024-10-24T20:37:50.526" v="745" actId="20577"/>
          <ac:spMkLst>
            <pc:docMk/>
            <pc:sldMk cId="96593591" sldId="279"/>
            <ac:spMk id="4" creationId="{57582748-473E-9BB3-B6CF-C0BF733429BA}"/>
          </ac:spMkLst>
        </pc:spChg>
        <pc:spChg chg="mod">
          <ac:chgData name="Marcy, Alyssa N" userId="8f45b274-5c09-48e4-b902-c98d623c4cdd" providerId="ADAL" clId="{1E496B67-C43D-4E6E-B418-1CEE53AFB32C}" dt="2024-10-24T20:38:17.611" v="747" actId="1076"/>
          <ac:spMkLst>
            <pc:docMk/>
            <pc:sldMk cId="96593591" sldId="279"/>
            <ac:spMk id="6" creationId="{EEF2BC99-5917-4542-A0EC-6DAC7277470E}"/>
          </ac:spMkLst>
        </pc:spChg>
        <pc:spChg chg="mod">
          <ac:chgData name="Marcy, Alyssa N" userId="8f45b274-5c09-48e4-b902-c98d623c4cdd" providerId="ADAL" clId="{1E496B67-C43D-4E6E-B418-1CEE53AFB32C}" dt="2024-10-24T20:37:24.727" v="738"/>
          <ac:spMkLst>
            <pc:docMk/>
            <pc:sldMk cId="96593591" sldId="279"/>
            <ac:spMk id="8" creationId="{AF44A095-2111-BB46-8BEC-547F90193BE9}"/>
          </ac:spMkLst>
        </pc:spChg>
      </pc:sldChg>
      <pc:sldChg chg="modSp mod">
        <pc:chgData name="Marcy, Alyssa N" userId="8f45b274-5c09-48e4-b902-c98d623c4cdd" providerId="ADAL" clId="{1E496B67-C43D-4E6E-B418-1CEE53AFB32C}" dt="2024-10-24T20:18:51.786" v="524" actId="20577"/>
        <pc:sldMkLst>
          <pc:docMk/>
          <pc:sldMk cId="1376591618" sldId="280"/>
        </pc:sldMkLst>
        <pc:spChg chg="mod">
          <ac:chgData name="Marcy, Alyssa N" userId="8f45b274-5c09-48e4-b902-c98d623c4cdd" providerId="ADAL" clId="{1E496B67-C43D-4E6E-B418-1CEE53AFB32C}" dt="2024-10-24T18:25:24.980" v="378" actId="20577"/>
          <ac:spMkLst>
            <pc:docMk/>
            <pc:sldMk cId="1376591618" sldId="280"/>
            <ac:spMk id="2" creationId="{F5A218E7-6D01-C0F9-1E5D-38B1134187C9}"/>
          </ac:spMkLst>
        </pc:spChg>
        <pc:spChg chg="mod">
          <ac:chgData name="Marcy, Alyssa N" userId="8f45b274-5c09-48e4-b902-c98d623c4cdd" providerId="ADAL" clId="{1E496B67-C43D-4E6E-B418-1CEE53AFB32C}" dt="2024-10-24T20:18:51.786" v="524" actId="20577"/>
          <ac:spMkLst>
            <pc:docMk/>
            <pc:sldMk cId="1376591618" sldId="280"/>
            <ac:spMk id="9" creationId="{2B15C1C1-5B03-A6F4-B495-91C8B8EC0ECB}"/>
          </ac:spMkLst>
        </pc:spChg>
        <pc:spChg chg="mod">
          <ac:chgData name="Marcy, Alyssa N" userId="8f45b274-5c09-48e4-b902-c98d623c4cdd" providerId="ADAL" clId="{1E496B67-C43D-4E6E-B418-1CEE53AFB32C}" dt="2024-10-24T20:18:04.468" v="513" actId="1076"/>
          <ac:spMkLst>
            <pc:docMk/>
            <pc:sldMk cId="1376591618" sldId="280"/>
            <ac:spMk id="10" creationId="{B4CA1E71-7FAD-400B-CCEC-D343BF3B562C}"/>
          </ac:spMkLst>
        </pc:spChg>
        <pc:spChg chg="mod">
          <ac:chgData name="Marcy, Alyssa N" userId="8f45b274-5c09-48e4-b902-c98d623c4cdd" providerId="ADAL" clId="{1E496B67-C43D-4E6E-B418-1CEE53AFB32C}" dt="2024-10-24T18:25:42.614" v="380" actId="1076"/>
          <ac:spMkLst>
            <pc:docMk/>
            <pc:sldMk cId="1376591618" sldId="280"/>
            <ac:spMk id="11" creationId="{F6226247-AB83-07B1-D943-93DEC0A1DD9D}"/>
          </ac:spMkLst>
        </pc:spChg>
        <pc:graphicFrameChg chg="mod modGraphic">
          <ac:chgData name="Marcy, Alyssa N" userId="8f45b274-5c09-48e4-b902-c98d623c4cdd" providerId="ADAL" clId="{1E496B67-C43D-4E6E-B418-1CEE53AFB32C}" dt="2024-10-24T20:07:25.599" v="508" actId="20577"/>
          <ac:graphicFrameMkLst>
            <pc:docMk/>
            <pc:sldMk cId="1376591618" sldId="280"/>
            <ac:graphicFrameMk id="4" creationId="{A55C3C6F-3605-98FD-7EB2-F4A391647877}"/>
          </ac:graphicFrameMkLst>
        </pc:graphicFrameChg>
      </pc:sldChg>
      <pc:sldChg chg="modSp mod">
        <pc:chgData name="Marcy, Alyssa N" userId="8f45b274-5c09-48e4-b902-c98d623c4cdd" providerId="ADAL" clId="{1E496B67-C43D-4E6E-B418-1CEE53AFB32C}" dt="2024-10-24T20:35:24.042" v="731"/>
        <pc:sldMkLst>
          <pc:docMk/>
          <pc:sldMk cId="1752414785" sldId="281"/>
        </pc:sldMkLst>
        <pc:spChg chg="mod">
          <ac:chgData name="Marcy, Alyssa N" userId="8f45b274-5c09-48e4-b902-c98d623c4cdd" providerId="ADAL" clId="{1E496B67-C43D-4E6E-B418-1CEE53AFB32C}" dt="2024-10-24T20:34:20.642" v="724" actId="20577"/>
          <ac:spMkLst>
            <pc:docMk/>
            <pc:sldMk cId="1752414785" sldId="281"/>
            <ac:spMk id="5" creationId="{7EA4AD11-37D9-C374-BF59-8FBA5C88CACC}"/>
          </ac:spMkLst>
        </pc:spChg>
        <pc:spChg chg="mod">
          <ac:chgData name="Marcy, Alyssa N" userId="8f45b274-5c09-48e4-b902-c98d623c4cdd" providerId="ADAL" clId="{1E496B67-C43D-4E6E-B418-1CEE53AFB32C}" dt="2024-10-24T20:35:24.042" v="731"/>
          <ac:spMkLst>
            <pc:docMk/>
            <pc:sldMk cId="1752414785" sldId="281"/>
            <ac:spMk id="6" creationId="{A664328B-02E9-89C5-9D09-6C52F250473B}"/>
          </ac:spMkLst>
        </pc:spChg>
        <pc:spChg chg="mod">
          <ac:chgData name="Marcy, Alyssa N" userId="8f45b274-5c09-48e4-b902-c98d623c4cdd" providerId="ADAL" clId="{1E496B67-C43D-4E6E-B418-1CEE53AFB32C}" dt="2024-10-24T20:34:39.364" v="727" actId="1076"/>
          <ac:spMkLst>
            <pc:docMk/>
            <pc:sldMk cId="1752414785" sldId="281"/>
            <ac:spMk id="7" creationId="{5D2EB087-E797-4D83-1E66-48D9677F5497}"/>
          </ac:spMkLst>
        </pc:spChg>
        <pc:spChg chg="mod">
          <ac:chgData name="Marcy, Alyssa N" userId="8f45b274-5c09-48e4-b902-c98d623c4cdd" providerId="ADAL" clId="{1E496B67-C43D-4E6E-B418-1CEE53AFB32C}" dt="2024-10-24T20:35:11.308" v="730" actId="14100"/>
          <ac:spMkLst>
            <pc:docMk/>
            <pc:sldMk cId="1752414785" sldId="281"/>
            <ac:spMk id="11" creationId="{89515BD0-7587-BAC0-4E0C-8A1FA3AB84A1}"/>
          </ac:spMkLst>
        </pc:spChg>
      </pc:sldChg>
      <pc:sldMasterChg chg="modSldLayout">
        <pc:chgData name="Marcy, Alyssa N" userId="8f45b274-5c09-48e4-b902-c98d623c4cdd" providerId="ADAL" clId="{1E496B67-C43D-4E6E-B418-1CEE53AFB32C}" dt="2024-10-16T18:56:36.705" v="43" actId="20577"/>
        <pc:sldMasterMkLst>
          <pc:docMk/>
          <pc:sldMasterMk cId="674002691" sldId="2147483660"/>
        </pc:sldMasterMkLst>
        <pc:sldLayoutChg chg="modSp mod">
          <pc:chgData name="Marcy, Alyssa N" userId="8f45b274-5c09-48e4-b902-c98d623c4cdd" providerId="ADAL" clId="{1E496B67-C43D-4E6E-B418-1CEE53AFB32C}" dt="2024-10-16T18:56:36.705" v="43" actId="20577"/>
          <pc:sldLayoutMkLst>
            <pc:docMk/>
            <pc:sldMasterMk cId="674002691" sldId="2147483660"/>
            <pc:sldLayoutMk cId="971176467" sldId="2147483661"/>
          </pc:sldLayoutMkLst>
          <pc:spChg chg="mod">
            <ac:chgData name="Marcy, Alyssa N" userId="8f45b274-5c09-48e4-b902-c98d623c4cdd" providerId="ADAL" clId="{1E496B67-C43D-4E6E-B418-1CEE53AFB32C}" dt="2024-10-16T18:56:36.705" v="43" actId="20577"/>
            <ac:spMkLst>
              <pc:docMk/>
              <pc:sldMasterMk cId="674002691" sldId="2147483660"/>
              <pc:sldLayoutMk cId="971176467" sldId="2147483661"/>
              <ac:spMk id="3" creationId="{E495DB98-CDE5-5204-B57B-6CA15B870851}"/>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11699832850215"/>
          <c:y val="0.10320711717475903"/>
          <c:w val="0.76873366190325287"/>
          <c:h val="0.4404437475120726"/>
        </c:manualLayout>
      </c:layout>
      <c:barChart>
        <c:barDir val="col"/>
        <c:grouping val="clustered"/>
        <c:varyColors val="0"/>
        <c:ser>
          <c:idx val="0"/>
          <c:order val="0"/>
          <c:tx>
            <c:strRef>
              <c:f>Sheet1!$B$1</c:f>
              <c:strCache>
                <c:ptCount val="1"/>
                <c:pt idx="0">
                  <c:v>Total Establishments by Industry</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Lor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Retail Trade</c:v>
                </c:pt>
                <c:pt idx="1">
                  <c:v>Profess., Scientific, Technical Services</c:v>
                </c:pt>
                <c:pt idx="2">
                  <c:v>Construction</c:v>
                </c:pt>
                <c:pt idx="3">
                  <c:v>Administrative and Support, Waste*</c:v>
                </c:pt>
                <c:pt idx="4">
                  <c:v>Health Care and Social Assistance</c:v>
                </c:pt>
                <c:pt idx="5">
                  <c:v>Accommodation and Food Services</c:v>
                </c:pt>
                <c:pt idx="6">
                  <c:v>Other Services (Except Public Administration) </c:v>
                </c:pt>
                <c:pt idx="7">
                  <c:v>Transportation and Warehousing</c:v>
                </c:pt>
                <c:pt idx="8">
                  <c:v>Manufacturing</c:v>
                </c:pt>
                <c:pt idx="9">
                  <c:v>Finance and Insurance</c:v>
                </c:pt>
                <c:pt idx="10">
                  <c:v>Real Estate</c:v>
                </c:pt>
                <c:pt idx="11">
                  <c:v>Information</c:v>
                </c:pt>
                <c:pt idx="12">
                  <c:v>Educational Services</c:v>
                </c:pt>
                <c:pt idx="13">
                  <c:v>Arts, Entertainment, and Recreation</c:v>
                </c:pt>
                <c:pt idx="14">
                  <c:v>Management of Companies/Enterprises</c:v>
                </c:pt>
                <c:pt idx="15">
                  <c:v>Agriculture, Forestry, Fishing, and Hunting</c:v>
                </c:pt>
                <c:pt idx="16">
                  <c:v>Mining, Quarrying, and Oil/Gas Extraction</c:v>
                </c:pt>
              </c:strCache>
            </c:strRef>
          </c:cat>
          <c:val>
            <c:numRef>
              <c:f>Sheet1!$B$2:$B$18</c:f>
              <c:numCache>
                <c:formatCode>General</c:formatCode>
                <c:ptCount val="17"/>
                <c:pt idx="0">
                  <c:v>450</c:v>
                </c:pt>
                <c:pt idx="1">
                  <c:v>389</c:v>
                </c:pt>
                <c:pt idx="2">
                  <c:v>388</c:v>
                </c:pt>
                <c:pt idx="3">
                  <c:v>334</c:v>
                </c:pt>
                <c:pt idx="4">
                  <c:v>311</c:v>
                </c:pt>
                <c:pt idx="5">
                  <c:v>285</c:v>
                </c:pt>
                <c:pt idx="6">
                  <c:v>237</c:v>
                </c:pt>
                <c:pt idx="7">
                  <c:v>203</c:v>
                </c:pt>
                <c:pt idx="8">
                  <c:v>202</c:v>
                </c:pt>
                <c:pt idx="9">
                  <c:v>155</c:v>
                </c:pt>
                <c:pt idx="10">
                  <c:v>145</c:v>
                </c:pt>
                <c:pt idx="11">
                  <c:v>58</c:v>
                </c:pt>
                <c:pt idx="12">
                  <c:v>28</c:v>
                </c:pt>
                <c:pt idx="13">
                  <c:v>28</c:v>
                </c:pt>
                <c:pt idx="14">
                  <c:v>18</c:v>
                </c:pt>
                <c:pt idx="15">
                  <c:v>4</c:v>
                </c:pt>
                <c:pt idx="16">
                  <c:v>5</c:v>
                </c:pt>
              </c:numCache>
            </c:numRef>
          </c:val>
          <c:extLst>
            <c:ext xmlns:c16="http://schemas.microsoft.com/office/drawing/2014/chart" uri="{C3380CC4-5D6E-409C-BE32-E72D297353CC}">
              <c16:uniqueId val="{00000000-458E-4C59-B76D-52357687E31D}"/>
            </c:ext>
          </c:extLst>
        </c:ser>
        <c:dLbls>
          <c:showLegendKey val="0"/>
          <c:showVal val="0"/>
          <c:showCatName val="0"/>
          <c:showSerName val="0"/>
          <c:showPercent val="0"/>
          <c:showBubbleSize val="0"/>
        </c:dLbls>
        <c:gapWidth val="65"/>
        <c:overlap val="-27"/>
        <c:axId val="1085745136"/>
        <c:axId val="868749760"/>
      </c:barChart>
      <c:catAx>
        <c:axId val="1085745136"/>
        <c:scaling>
          <c:orientation val="minMax"/>
        </c:scaling>
        <c:delete val="1"/>
        <c:axPos val="b"/>
        <c:numFmt formatCode="General" sourceLinked="1"/>
        <c:majorTickMark val="none"/>
        <c:minorTickMark val="none"/>
        <c:tickLblPos val="nextTo"/>
        <c:crossAx val="868749760"/>
        <c:crosses val="autoZero"/>
        <c:auto val="1"/>
        <c:lblAlgn val="ctr"/>
        <c:lblOffset val="100"/>
        <c:noMultiLvlLbl val="0"/>
      </c:catAx>
      <c:valAx>
        <c:axId val="868749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8574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Shawnee, KS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55F0-4A97-A1F3-80E700C0AA3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5F0-4A97-A1F3-80E700C0AA3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55F0-4A97-A1F3-80E700C0AA3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 Collar</c:v>
                </c:pt>
                <c:pt idx="1">
                  <c:v>Blue Collar</c:v>
                </c:pt>
                <c:pt idx="2">
                  <c:v>Service</c:v>
                </c:pt>
              </c:strCache>
            </c:strRef>
          </c:cat>
          <c:val>
            <c:numRef>
              <c:f>Sheet1!$B$2:$B$4</c:f>
              <c:numCache>
                <c:formatCode>0.00%</c:formatCode>
                <c:ptCount val="3"/>
                <c:pt idx="0">
                  <c:v>0.72399999999999998</c:v>
                </c:pt>
                <c:pt idx="1">
                  <c:v>0.14799999999999999</c:v>
                </c:pt>
                <c:pt idx="2">
                  <c:v>0.128</c:v>
                </c:pt>
              </c:numCache>
            </c:numRef>
          </c:val>
          <c:extLst>
            <c:ext xmlns:c16="http://schemas.microsoft.com/office/drawing/2014/chart" uri="{C3380CC4-5D6E-409C-BE32-E72D297353CC}">
              <c16:uniqueId val="{00000006-55F0-4A97-A1F3-80E700C0AA3F}"/>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Lenexa Park</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D377-46AB-B272-A68C09607A9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377-46AB-B272-A68C09607A9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377-46AB-B272-A68C09607A9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 Collar</c:v>
                </c:pt>
                <c:pt idx="1">
                  <c:v>Blue Collar</c:v>
                </c:pt>
                <c:pt idx="2">
                  <c:v>Service</c:v>
                </c:pt>
              </c:strCache>
            </c:strRef>
          </c:cat>
          <c:val>
            <c:numRef>
              <c:f>Sheet1!$B$2:$B$4</c:f>
              <c:numCache>
                <c:formatCode>0.00%</c:formatCode>
                <c:ptCount val="3"/>
                <c:pt idx="0">
                  <c:v>0.77900000000000003</c:v>
                </c:pt>
                <c:pt idx="1">
                  <c:v>0.109</c:v>
                </c:pt>
                <c:pt idx="2">
                  <c:v>0.112</c:v>
                </c:pt>
              </c:numCache>
            </c:numRef>
          </c:val>
          <c:extLst>
            <c:ext xmlns:c16="http://schemas.microsoft.com/office/drawing/2014/chart" uri="{C3380CC4-5D6E-409C-BE32-E72D297353CC}">
              <c16:uniqueId val="{00000006-D377-46AB-B272-A68C09607A90}"/>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Leavenworth</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2DBF-4571-BCF3-5FE9F0D5081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DBF-4571-BCF3-5FE9F0D5081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DBF-4571-BCF3-5FE9F0D508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 Collar</c:v>
                </c:pt>
                <c:pt idx="1">
                  <c:v>Blue Collar</c:v>
                </c:pt>
                <c:pt idx="2">
                  <c:v>Service</c:v>
                </c:pt>
              </c:strCache>
            </c:strRef>
          </c:cat>
          <c:val>
            <c:numRef>
              <c:f>Sheet1!$B$2:$B$4</c:f>
              <c:numCache>
                <c:formatCode>0.00%</c:formatCode>
                <c:ptCount val="3"/>
                <c:pt idx="0">
                  <c:v>0.55800000000000005</c:v>
                </c:pt>
                <c:pt idx="1">
                  <c:v>0.20399999999999999</c:v>
                </c:pt>
                <c:pt idx="2">
                  <c:v>0.249</c:v>
                </c:pt>
              </c:numCache>
            </c:numRef>
          </c:val>
          <c:extLst>
            <c:ext xmlns:c16="http://schemas.microsoft.com/office/drawing/2014/chart" uri="{C3380CC4-5D6E-409C-BE32-E72D297353CC}">
              <c16:uniqueId val="{00000006-2DBF-4571-BCF3-5FE9F0D50812}"/>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MSA</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D07E-47AE-9139-E495EB82CF4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07E-47AE-9139-E495EB82CF4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07E-47AE-9139-E495EB82CF4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 Collar</c:v>
                </c:pt>
                <c:pt idx="1">
                  <c:v>Blue Collar</c:v>
                </c:pt>
                <c:pt idx="2">
                  <c:v>Service</c:v>
                </c:pt>
              </c:strCache>
            </c:strRef>
          </c:cat>
          <c:val>
            <c:numRef>
              <c:f>Sheet1!$B$2:$B$4</c:f>
              <c:numCache>
                <c:formatCode>0.00%</c:formatCode>
                <c:ptCount val="3"/>
                <c:pt idx="0">
                  <c:v>0.65100000000000002</c:v>
                </c:pt>
                <c:pt idx="1">
                  <c:v>0.21099999999999999</c:v>
                </c:pt>
                <c:pt idx="2">
                  <c:v>0.13800000000000001</c:v>
                </c:pt>
              </c:numCache>
            </c:numRef>
          </c:val>
          <c:extLst>
            <c:ext xmlns:c16="http://schemas.microsoft.com/office/drawing/2014/chart" uri="{C3380CC4-5D6E-409C-BE32-E72D297353CC}">
              <c16:uniqueId val="{00000006-D07E-47AE-9139-E495EB82CF41}"/>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1158486486394"/>
          <c:y val="5.8128703807795459E-2"/>
          <c:w val="0.79110623555044124"/>
          <c:h val="0.75275581212962861"/>
        </c:manualLayout>
      </c:layout>
      <c:lineChart>
        <c:grouping val="standard"/>
        <c:varyColors val="0"/>
        <c:ser>
          <c:idx val="0"/>
          <c:order val="0"/>
          <c:tx>
            <c:strRef>
              <c:f>Sheet1!$B$1</c:f>
              <c:strCache>
                <c:ptCount val="1"/>
                <c:pt idx="0">
                  <c:v>Kansas City, KS</c:v>
                </c:pt>
              </c:strCache>
            </c:strRef>
          </c:tx>
          <c:spPr>
            <a:ln w="31750" cap="rnd">
              <a:solidFill>
                <a:schemeClr val="accent4"/>
              </a:solidFill>
              <a:round/>
            </a:ln>
            <a:effectLst/>
          </c:spPr>
          <c:marker>
            <c:symbol val="none"/>
          </c:marker>
          <c:dLbls>
            <c:dLbl>
              <c:idx val="20"/>
              <c:layout>
                <c:manualLayout>
                  <c:x val="0"/>
                  <c:y val="1.813957982381334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Lora"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6D-4646-9D21-4640EFB1EB1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Sheet1!$B$2:$B$22</c:f>
              <c:numCache>
                <c:formatCode>\$##,###,###,##0.00_);[Red]\(\$##,###,###,##0.00\)</c:formatCode>
                <c:ptCount val="21"/>
                <c:pt idx="0">
                  <c:v>11.87</c:v>
                </c:pt>
                <c:pt idx="1">
                  <c:v>11</c:v>
                </c:pt>
                <c:pt idx="2">
                  <c:v>13.09</c:v>
                </c:pt>
                <c:pt idx="3">
                  <c:v>11.6</c:v>
                </c:pt>
                <c:pt idx="4">
                  <c:v>12.2</c:v>
                </c:pt>
                <c:pt idx="5">
                  <c:v>10.48</c:v>
                </c:pt>
                <c:pt idx="6">
                  <c:v>13.05</c:v>
                </c:pt>
                <c:pt idx="7">
                  <c:v>13.57</c:v>
                </c:pt>
                <c:pt idx="8">
                  <c:v>14.06</c:v>
                </c:pt>
                <c:pt idx="9">
                  <c:v>13.38</c:v>
                </c:pt>
                <c:pt idx="10">
                  <c:v>16.07</c:v>
                </c:pt>
                <c:pt idx="11">
                  <c:v>16.07</c:v>
                </c:pt>
                <c:pt idx="12">
                  <c:v>15.5</c:v>
                </c:pt>
                <c:pt idx="13">
                  <c:v>15.56</c:v>
                </c:pt>
                <c:pt idx="14">
                  <c:v>15.92</c:v>
                </c:pt>
                <c:pt idx="15">
                  <c:v>13.68</c:v>
                </c:pt>
                <c:pt idx="16">
                  <c:v>15.19</c:v>
                </c:pt>
                <c:pt idx="17">
                  <c:v>15.49</c:v>
                </c:pt>
                <c:pt idx="18">
                  <c:v>15.69</c:v>
                </c:pt>
                <c:pt idx="19">
                  <c:v>16.920000000000002</c:v>
                </c:pt>
                <c:pt idx="20">
                  <c:v>17.2</c:v>
                </c:pt>
              </c:numCache>
            </c:numRef>
          </c:val>
          <c:smooth val="0"/>
          <c:extLst>
            <c:ext xmlns:c16="http://schemas.microsoft.com/office/drawing/2014/chart" uri="{C3380CC4-5D6E-409C-BE32-E72D297353CC}">
              <c16:uniqueId val="{00000001-B86D-4646-9D21-4640EFB1EB17}"/>
            </c:ext>
          </c:extLst>
        </c:ser>
        <c:ser>
          <c:idx val="1"/>
          <c:order val="1"/>
          <c:tx>
            <c:strRef>
              <c:f>Sheet1!#REF!</c:f>
              <c:strCache>
                <c:ptCount val="1"/>
                <c:pt idx="0">
                  <c:v>#REF!</c:v>
                </c:pt>
              </c:strCache>
            </c:strRef>
          </c:tx>
          <c:spPr>
            <a:ln w="19050" cap="rnd">
              <a:solidFill>
                <a:schemeClr val="tx1"/>
              </a:solidFill>
              <a:prstDash val="sysDash"/>
              <a:round/>
            </a:ln>
            <a:effectLst/>
          </c:spPr>
          <c:marker>
            <c:symbol val="none"/>
          </c:marker>
          <c:dLbls>
            <c:dLbl>
              <c:idx val="20"/>
              <c:layout>
                <c:manualLayout>
                  <c:x val="-2.5984771725165875E-3"/>
                  <c:y val="6.615611465155455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6D-4646-9D21-4640EFB1EB17}"/>
                </c:ext>
              </c:extLst>
            </c:dLbl>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Sheet1!$E$2:$E$22</c:f>
              <c:numCache>
                <c:formatCode>\$##,###,###,##0.00_);[Red]\(\$##,###,###,##0.00\)</c:formatCode>
                <c:ptCount val="21"/>
                <c:pt idx="0">
                  <c:v>16.190000000000001</c:v>
                </c:pt>
                <c:pt idx="1">
                  <c:v>16.5</c:v>
                </c:pt>
                <c:pt idx="2">
                  <c:v>16.28</c:v>
                </c:pt>
                <c:pt idx="3">
                  <c:v>15.99</c:v>
                </c:pt>
                <c:pt idx="4">
                  <c:v>16.170000000000002</c:v>
                </c:pt>
                <c:pt idx="5">
                  <c:v>16.690000000000001</c:v>
                </c:pt>
                <c:pt idx="6">
                  <c:v>17.18</c:v>
                </c:pt>
                <c:pt idx="7">
                  <c:v>17.399999999999999</c:v>
                </c:pt>
                <c:pt idx="8">
                  <c:v>17.12</c:v>
                </c:pt>
                <c:pt idx="9">
                  <c:v>16.57</c:v>
                </c:pt>
                <c:pt idx="10">
                  <c:v>16.37</c:v>
                </c:pt>
                <c:pt idx="11">
                  <c:v>16.170000000000002</c:v>
                </c:pt>
                <c:pt idx="12">
                  <c:v>16.22</c:v>
                </c:pt>
                <c:pt idx="13">
                  <c:v>16.95</c:v>
                </c:pt>
                <c:pt idx="14">
                  <c:v>17.559999999999999</c:v>
                </c:pt>
                <c:pt idx="15">
                  <c:v>18.37</c:v>
                </c:pt>
                <c:pt idx="16">
                  <c:v>19.190000000000001</c:v>
                </c:pt>
                <c:pt idx="17">
                  <c:v>20.100000000000001</c:v>
                </c:pt>
                <c:pt idx="18">
                  <c:v>20.36</c:v>
                </c:pt>
                <c:pt idx="19">
                  <c:v>20.440000000000001</c:v>
                </c:pt>
                <c:pt idx="20">
                  <c:v>20.69</c:v>
                </c:pt>
              </c:numCache>
            </c:numRef>
          </c:val>
          <c:smooth val="0"/>
          <c:extLst>
            <c:ext xmlns:c16="http://schemas.microsoft.com/office/drawing/2014/chart" uri="{C3380CC4-5D6E-409C-BE32-E72D297353CC}">
              <c16:uniqueId val="{00000003-B86D-4646-9D21-4640EFB1EB17}"/>
            </c:ext>
          </c:extLst>
        </c:ser>
        <c:ser>
          <c:idx val="2"/>
          <c:order val="2"/>
          <c:tx>
            <c:strRef>
              <c:f>Sheet1!$C$1</c:f>
              <c:strCache>
                <c:ptCount val="1"/>
                <c:pt idx="0">
                  <c:v>Kansas City, MO</c:v>
                </c:pt>
              </c:strCache>
            </c:strRef>
          </c:tx>
          <c:spPr>
            <a:ln w="12700" cap="rnd">
              <a:solidFill>
                <a:schemeClr val="accent1"/>
              </a:solidFill>
              <a:prstDash val="solid"/>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Sheet1!$C$2:$C$22</c:f>
              <c:numCache>
                <c:formatCode>\$##,###,###,##0.00_);[Red]\(\$##,###,###,##0.00\)</c:formatCode>
                <c:ptCount val="21"/>
                <c:pt idx="0">
                  <c:v>16.489999999999998</c:v>
                </c:pt>
                <c:pt idx="1">
                  <c:v>16.940000000000001</c:v>
                </c:pt>
                <c:pt idx="2">
                  <c:v>16.46</c:v>
                </c:pt>
                <c:pt idx="3">
                  <c:v>15.34</c:v>
                </c:pt>
                <c:pt idx="4">
                  <c:v>15.42</c:v>
                </c:pt>
                <c:pt idx="5">
                  <c:v>15.9</c:v>
                </c:pt>
                <c:pt idx="6">
                  <c:v>16.7</c:v>
                </c:pt>
                <c:pt idx="7">
                  <c:v>17.72</c:v>
                </c:pt>
                <c:pt idx="8">
                  <c:v>17.52</c:v>
                </c:pt>
                <c:pt idx="9">
                  <c:v>16.170000000000002</c:v>
                </c:pt>
                <c:pt idx="10">
                  <c:v>16.05</c:v>
                </c:pt>
                <c:pt idx="11">
                  <c:v>16.010000000000002</c:v>
                </c:pt>
                <c:pt idx="12">
                  <c:v>16.510000000000002</c:v>
                </c:pt>
                <c:pt idx="13">
                  <c:v>16.95</c:v>
                </c:pt>
                <c:pt idx="14">
                  <c:v>17.690000000000001</c:v>
                </c:pt>
                <c:pt idx="15">
                  <c:v>18.36</c:v>
                </c:pt>
                <c:pt idx="16">
                  <c:v>18.7</c:v>
                </c:pt>
                <c:pt idx="17">
                  <c:v>19.71</c:v>
                </c:pt>
                <c:pt idx="18">
                  <c:v>20.420000000000002</c:v>
                </c:pt>
                <c:pt idx="19">
                  <c:v>21.75</c:v>
                </c:pt>
                <c:pt idx="20">
                  <c:v>21.75</c:v>
                </c:pt>
              </c:numCache>
            </c:numRef>
          </c:val>
          <c:smooth val="0"/>
          <c:extLst>
            <c:ext xmlns:c16="http://schemas.microsoft.com/office/drawing/2014/chart" uri="{C3380CC4-5D6E-409C-BE32-E72D297353CC}">
              <c16:uniqueId val="{00000005-B86D-4646-9D21-4640EFB1EB17}"/>
            </c:ext>
          </c:extLst>
        </c:ser>
        <c:ser>
          <c:idx val="3"/>
          <c:order val="3"/>
          <c:tx>
            <c:strRef>
              <c:f>Sheet1!$D$1</c:f>
              <c:strCache>
                <c:ptCount val="1"/>
                <c:pt idx="0">
                  <c:v>Overland Park, KS</c:v>
                </c:pt>
              </c:strCache>
            </c:strRef>
          </c:tx>
          <c:spPr>
            <a:ln w="12700" cap="rnd">
              <a:solidFill>
                <a:schemeClr val="accent6"/>
              </a:solidFill>
              <a:prstDash val="solid"/>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Sheet1!$D$2:$D$22</c:f>
              <c:numCache>
                <c:formatCode>\$##,###,###,##0.00_);[Red]\(\$##,###,###,##0.00\)</c:formatCode>
                <c:ptCount val="21"/>
                <c:pt idx="0">
                  <c:v>19.03</c:v>
                </c:pt>
                <c:pt idx="1">
                  <c:v>17.89</c:v>
                </c:pt>
                <c:pt idx="2">
                  <c:v>17.88</c:v>
                </c:pt>
                <c:pt idx="3">
                  <c:v>18.329999999999998</c:v>
                </c:pt>
                <c:pt idx="4">
                  <c:v>18.59</c:v>
                </c:pt>
                <c:pt idx="5">
                  <c:v>19.149999999999999</c:v>
                </c:pt>
                <c:pt idx="6">
                  <c:v>19.350000000000001</c:v>
                </c:pt>
                <c:pt idx="7">
                  <c:v>19.16</c:v>
                </c:pt>
                <c:pt idx="8">
                  <c:v>19.079999999999998</c:v>
                </c:pt>
                <c:pt idx="9">
                  <c:v>18.82</c:v>
                </c:pt>
                <c:pt idx="10">
                  <c:v>18.66</c:v>
                </c:pt>
                <c:pt idx="11">
                  <c:v>18.489999999999998</c:v>
                </c:pt>
                <c:pt idx="12">
                  <c:v>18.7</c:v>
                </c:pt>
                <c:pt idx="13">
                  <c:v>19.28</c:v>
                </c:pt>
                <c:pt idx="14">
                  <c:v>19.850000000000001</c:v>
                </c:pt>
                <c:pt idx="15">
                  <c:v>20.82</c:v>
                </c:pt>
                <c:pt idx="16">
                  <c:v>21.69</c:v>
                </c:pt>
                <c:pt idx="17">
                  <c:v>21.98</c:v>
                </c:pt>
                <c:pt idx="18">
                  <c:v>22.84</c:v>
                </c:pt>
                <c:pt idx="19">
                  <c:v>19.75</c:v>
                </c:pt>
                <c:pt idx="20">
                  <c:v>20.12</c:v>
                </c:pt>
              </c:numCache>
            </c:numRef>
          </c:val>
          <c:smooth val="0"/>
          <c:extLst>
            <c:ext xmlns:c16="http://schemas.microsoft.com/office/drawing/2014/chart" uri="{C3380CC4-5D6E-409C-BE32-E72D297353CC}">
              <c16:uniqueId val="{00000006-B86D-4646-9D21-4640EFB1EB17}"/>
            </c:ext>
          </c:extLst>
        </c:ser>
        <c:ser>
          <c:idx val="4"/>
          <c:order val="4"/>
          <c:tx>
            <c:strRef>
              <c:f>Sheet1!$E$1</c:f>
              <c:strCache>
                <c:ptCount val="1"/>
                <c:pt idx="0">
                  <c:v>Region2</c:v>
                </c:pt>
              </c:strCache>
            </c:strRef>
          </c:tx>
          <c:spPr>
            <a:ln w="28575" cap="rnd">
              <a:solidFill>
                <a:schemeClr val="accent5"/>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6416-4CAB-9E47-1C007AC8DD08}"/>
            </c:ext>
          </c:extLst>
        </c:ser>
        <c:ser>
          <c:idx val="5"/>
          <c:order val="5"/>
          <c:tx>
            <c:strRef>
              <c:f>Sheet1!#REF!</c:f>
              <c:strCache>
                <c:ptCount val="1"/>
                <c:pt idx="0">
                  <c:v>#REF!</c:v>
                </c:pt>
              </c:strCache>
            </c:strRef>
          </c:tx>
          <c:spPr>
            <a:ln w="28575" cap="rnd">
              <a:solidFill>
                <a:schemeClr val="accent6"/>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6416-4CAB-9E47-1C007AC8DD08}"/>
            </c:ext>
          </c:extLst>
        </c:ser>
        <c:dLbls>
          <c:showLegendKey val="0"/>
          <c:showVal val="0"/>
          <c:showCatName val="0"/>
          <c:showSerName val="0"/>
          <c:showPercent val="0"/>
          <c:showBubbleSize val="0"/>
        </c:dLbls>
        <c:smooth val="0"/>
        <c:axId val="701128047"/>
        <c:axId val="701125135"/>
      </c:lineChart>
      <c:catAx>
        <c:axId val="701128047"/>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5135"/>
        <c:crosses val="autoZero"/>
        <c:auto val="1"/>
        <c:lblAlgn val="ctr"/>
        <c:lblOffset val="100"/>
        <c:tickMarkSkip val="1"/>
        <c:noMultiLvlLbl val="0"/>
      </c:catAx>
      <c:valAx>
        <c:axId val="701125135"/>
        <c:scaling>
          <c:orientation val="minMax"/>
        </c:scaling>
        <c:delete val="0"/>
        <c:axPos val="l"/>
        <c:majorGridlines>
          <c:spPr>
            <a:ln w="9525" cap="flat" cmpd="sng" algn="ctr">
              <a:solidFill>
                <a:schemeClr val="bg1"/>
              </a:solidFill>
              <a:prstDash val="dash"/>
              <a:round/>
            </a:ln>
            <a:effectLst/>
          </c:spPr>
        </c:majorGridlines>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80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ora"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8607019777419E-2"/>
          <c:y val="6.9147766921253226E-2"/>
          <c:w val="0.81958282358095469"/>
          <c:h val="0.54515690489222235"/>
        </c:manualLayout>
      </c:layout>
      <c:lineChart>
        <c:grouping val="standard"/>
        <c:varyColors val="0"/>
        <c:ser>
          <c:idx val="0"/>
          <c:order val="0"/>
          <c:tx>
            <c:strRef>
              <c:f>Sheet1!$B$1</c:f>
              <c:strCache>
                <c:ptCount val="1"/>
                <c:pt idx="0">
                  <c:v>Kansas City, KS</c:v>
                </c:pt>
              </c:strCache>
            </c:strRef>
          </c:tx>
          <c:spPr>
            <a:ln w="31750" cap="rnd">
              <a:solidFill>
                <a:schemeClr val="accent4"/>
              </a:solidFill>
              <a:round/>
            </a:ln>
            <a:effectLst/>
          </c:spPr>
          <c:marker>
            <c:symbol val="none"/>
          </c:marker>
          <c:dLbls>
            <c:dLbl>
              <c:idx val="20"/>
              <c:layout>
                <c:manualLayout>
                  <c:x val="-8.5338259807291282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Lor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2F-4985-9F2B-9F61D9225E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1"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Sheet1!$B$2:$B$22</c:f>
              <c:numCache>
                <c:formatCode>#,##0.0%_);[Red]\-#,##0.0%</c:formatCode>
                <c:ptCount val="21"/>
                <c:pt idx="0">
                  <c:v>7.1999999999999995E-2</c:v>
                </c:pt>
                <c:pt idx="1">
                  <c:v>9.4E-2</c:v>
                </c:pt>
                <c:pt idx="2">
                  <c:v>8.1000000000000003E-2</c:v>
                </c:pt>
                <c:pt idx="3">
                  <c:v>8.5999999999999993E-2</c:v>
                </c:pt>
                <c:pt idx="4">
                  <c:v>7.9000000000000001E-2</c:v>
                </c:pt>
                <c:pt idx="5">
                  <c:v>8.3000000000000004E-2</c:v>
                </c:pt>
                <c:pt idx="6">
                  <c:v>7.0000000000000007E-2</c:v>
                </c:pt>
                <c:pt idx="7">
                  <c:v>7.0000000000000007E-2</c:v>
                </c:pt>
                <c:pt idx="8">
                  <c:v>5.8999999999999997E-2</c:v>
                </c:pt>
                <c:pt idx="9">
                  <c:v>6.6000000000000003E-2</c:v>
                </c:pt>
                <c:pt idx="10">
                  <c:v>0.109</c:v>
                </c:pt>
                <c:pt idx="11">
                  <c:v>0.09</c:v>
                </c:pt>
                <c:pt idx="12">
                  <c:v>9.7000000000000003E-2</c:v>
                </c:pt>
                <c:pt idx="13">
                  <c:v>9.2999999999999999E-2</c:v>
                </c:pt>
                <c:pt idx="14">
                  <c:v>8.5999999999999993E-2</c:v>
                </c:pt>
                <c:pt idx="15">
                  <c:v>5.1999999999999998E-2</c:v>
                </c:pt>
                <c:pt idx="16">
                  <c:v>4.8000000000000001E-2</c:v>
                </c:pt>
                <c:pt idx="17">
                  <c:v>4.2999999999999997E-2</c:v>
                </c:pt>
                <c:pt idx="18">
                  <c:v>4.2999999999999997E-2</c:v>
                </c:pt>
                <c:pt idx="19">
                  <c:v>4.3999999999999997E-2</c:v>
                </c:pt>
                <c:pt idx="20">
                  <c:v>5.2999999999999999E-2</c:v>
                </c:pt>
              </c:numCache>
            </c:numRef>
          </c:val>
          <c:smooth val="0"/>
          <c:extLst>
            <c:ext xmlns:c16="http://schemas.microsoft.com/office/drawing/2014/chart" uri="{C3380CC4-5D6E-409C-BE32-E72D297353CC}">
              <c16:uniqueId val="{00000001-F72F-4985-9F2B-9F61D9225E11}"/>
            </c:ext>
          </c:extLst>
        </c:ser>
        <c:ser>
          <c:idx val="1"/>
          <c:order val="1"/>
          <c:tx>
            <c:strRef>
              <c:f>Sheet1!$C$1</c:f>
              <c:strCache>
                <c:ptCount val="1"/>
                <c:pt idx="0">
                  <c:v>Region</c:v>
                </c:pt>
              </c:strCache>
            </c:strRef>
          </c:tx>
          <c:spPr>
            <a:ln w="19050" cap="rnd">
              <a:solidFill>
                <a:schemeClr val="tx1"/>
              </a:solidFill>
              <a:prstDash val="sysDash"/>
              <a:round/>
            </a:ln>
            <a:effectLst/>
          </c:spPr>
          <c:marker>
            <c:symbol val="none"/>
          </c:marker>
          <c:dLbls>
            <c:dLbl>
              <c:idx val="20"/>
              <c:layout>
                <c:manualLayout>
                  <c:x val="-1.4211620069587639E-2"/>
                  <c:y val="-1.735794025354402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Lora"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2F-4985-9F2B-9F61D9225E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Sheet1!$C$2:$C$22</c:f>
              <c:numCache>
                <c:formatCode>#,##0.0%_);[Red]\-#,##0.0%</c:formatCode>
                <c:ptCount val="21"/>
                <c:pt idx="0">
                  <c:v>0.11600000000000001</c:v>
                </c:pt>
                <c:pt idx="1">
                  <c:v>0.12</c:v>
                </c:pt>
                <c:pt idx="2">
                  <c:v>0.112</c:v>
                </c:pt>
                <c:pt idx="3">
                  <c:v>0.109</c:v>
                </c:pt>
                <c:pt idx="4">
                  <c:v>0.106</c:v>
                </c:pt>
                <c:pt idx="5">
                  <c:v>9.5000000000000001E-2</c:v>
                </c:pt>
                <c:pt idx="6">
                  <c:v>0.11</c:v>
                </c:pt>
                <c:pt idx="7">
                  <c:v>0.12</c:v>
                </c:pt>
                <c:pt idx="8">
                  <c:v>0.122</c:v>
                </c:pt>
                <c:pt idx="9">
                  <c:v>0.123</c:v>
                </c:pt>
                <c:pt idx="10">
                  <c:v>0.11899999999999999</c:v>
                </c:pt>
                <c:pt idx="11">
                  <c:v>0.108</c:v>
                </c:pt>
                <c:pt idx="12">
                  <c:v>0.1</c:v>
                </c:pt>
                <c:pt idx="13">
                  <c:v>9.7000000000000003E-2</c:v>
                </c:pt>
                <c:pt idx="14">
                  <c:v>7.9000000000000001E-2</c:v>
                </c:pt>
                <c:pt idx="15">
                  <c:v>6.4000000000000001E-2</c:v>
                </c:pt>
                <c:pt idx="16">
                  <c:v>6.0999999999999999E-2</c:v>
                </c:pt>
                <c:pt idx="17">
                  <c:v>6.4000000000000001E-2</c:v>
                </c:pt>
                <c:pt idx="18">
                  <c:v>8.2000000000000003E-2</c:v>
                </c:pt>
                <c:pt idx="19">
                  <c:v>9.0999999999999998E-2</c:v>
                </c:pt>
                <c:pt idx="20">
                  <c:v>9.6000000000000002E-2</c:v>
                </c:pt>
              </c:numCache>
            </c:numRef>
          </c:val>
          <c:smooth val="0"/>
          <c:extLst>
            <c:ext xmlns:c16="http://schemas.microsoft.com/office/drawing/2014/chart" uri="{C3380CC4-5D6E-409C-BE32-E72D297353CC}">
              <c16:uniqueId val="{00000003-F72F-4985-9F2B-9F61D9225E11}"/>
            </c:ext>
          </c:extLst>
        </c:ser>
        <c:ser>
          <c:idx val="2"/>
          <c:order val="2"/>
          <c:tx>
            <c:strRef>
              <c:f>Sheet1!$D$1</c:f>
              <c:strCache>
                <c:ptCount val="1"/>
                <c:pt idx="0">
                  <c:v>Kansas City, MO</c:v>
                </c:pt>
              </c:strCache>
            </c:strRef>
          </c:tx>
          <c:spPr>
            <a:ln w="12700" cap="rnd">
              <a:solidFill>
                <a:schemeClr val="accent1"/>
              </a:solidFill>
              <a:prstDash val="solid"/>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Sheet1!$D$2:$D$22</c:f>
              <c:numCache>
                <c:formatCode>#,##0.0%_);[Red]\-#,##0.0%</c:formatCode>
                <c:ptCount val="21"/>
                <c:pt idx="0">
                  <c:v>0.126</c:v>
                </c:pt>
                <c:pt idx="1">
                  <c:v>0.13900000000000001</c:v>
                </c:pt>
                <c:pt idx="2">
                  <c:v>0.123</c:v>
                </c:pt>
                <c:pt idx="3">
                  <c:v>0.125</c:v>
                </c:pt>
                <c:pt idx="4">
                  <c:v>0.125</c:v>
                </c:pt>
                <c:pt idx="5">
                  <c:v>0.104</c:v>
                </c:pt>
                <c:pt idx="6">
                  <c:v>0.122</c:v>
                </c:pt>
                <c:pt idx="7">
                  <c:v>0.126</c:v>
                </c:pt>
                <c:pt idx="8">
                  <c:v>0.127</c:v>
                </c:pt>
                <c:pt idx="9">
                  <c:v>0.126</c:v>
                </c:pt>
                <c:pt idx="10">
                  <c:v>0.122</c:v>
                </c:pt>
                <c:pt idx="11">
                  <c:v>0.123</c:v>
                </c:pt>
                <c:pt idx="12">
                  <c:v>0.111</c:v>
                </c:pt>
                <c:pt idx="13">
                  <c:v>0.107</c:v>
                </c:pt>
                <c:pt idx="14">
                  <c:v>8.5999999999999993E-2</c:v>
                </c:pt>
                <c:pt idx="15">
                  <c:v>6.4000000000000001E-2</c:v>
                </c:pt>
                <c:pt idx="16">
                  <c:v>0.06</c:v>
                </c:pt>
                <c:pt idx="17">
                  <c:v>5.8999999999999997E-2</c:v>
                </c:pt>
                <c:pt idx="18">
                  <c:v>8.1000000000000003E-2</c:v>
                </c:pt>
                <c:pt idx="19">
                  <c:v>9.0999999999999998E-2</c:v>
                </c:pt>
                <c:pt idx="20">
                  <c:v>8.5999999999999993E-2</c:v>
                </c:pt>
              </c:numCache>
            </c:numRef>
          </c:val>
          <c:smooth val="0"/>
          <c:extLst>
            <c:ext xmlns:c16="http://schemas.microsoft.com/office/drawing/2014/chart" uri="{C3380CC4-5D6E-409C-BE32-E72D297353CC}">
              <c16:uniqueId val="{00000005-F72F-4985-9F2B-9F61D9225E11}"/>
            </c:ext>
          </c:extLst>
        </c:ser>
        <c:ser>
          <c:idx val="3"/>
          <c:order val="3"/>
          <c:tx>
            <c:strRef>
              <c:f>Sheet1!$E$1</c:f>
              <c:strCache>
                <c:ptCount val="1"/>
                <c:pt idx="0">
                  <c:v>Overland Park, KS</c:v>
                </c:pt>
              </c:strCache>
            </c:strRef>
          </c:tx>
          <c:spPr>
            <a:ln w="12700" cap="rnd">
              <a:solidFill>
                <a:schemeClr val="accent6"/>
              </a:solidFill>
              <a:prstDash val="solid"/>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Sheet1!$E$2:$E$22</c:f>
              <c:numCache>
                <c:formatCode>#,##0.0%_);[Red]\-#,##0.0%</c:formatCode>
                <c:ptCount val="21"/>
                <c:pt idx="0">
                  <c:v>0.113</c:v>
                </c:pt>
                <c:pt idx="1">
                  <c:v>9.9000000000000005E-2</c:v>
                </c:pt>
                <c:pt idx="2">
                  <c:v>0.109</c:v>
                </c:pt>
                <c:pt idx="3">
                  <c:v>8.3000000000000004E-2</c:v>
                </c:pt>
                <c:pt idx="4">
                  <c:v>7.6999999999999999E-2</c:v>
                </c:pt>
                <c:pt idx="5">
                  <c:v>7.2999999999999995E-2</c:v>
                </c:pt>
                <c:pt idx="6">
                  <c:v>9.2999999999999999E-2</c:v>
                </c:pt>
                <c:pt idx="7">
                  <c:v>0.122</c:v>
                </c:pt>
                <c:pt idx="8">
                  <c:v>0.13</c:v>
                </c:pt>
                <c:pt idx="9">
                  <c:v>0.126</c:v>
                </c:pt>
                <c:pt idx="10">
                  <c:v>0.11700000000000001</c:v>
                </c:pt>
                <c:pt idx="11">
                  <c:v>7.6999999999999999E-2</c:v>
                </c:pt>
                <c:pt idx="12">
                  <c:v>7.9000000000000001E-2</c:v>
                </c:pt>
                <c:pt idx="13">
                  <c:v>7.3999999999999996E-2</c:v>
                </c:pt>
                <c:pt idx="14">
                  <c:v>7.0000000000000007E-2</c:v>
                </c:pt>
                <c:pt idx="15">
                  <c:v>6.7000000000000004E-2</c:v>
                </c:pt>
                <c:pt idx="16">
                  <c:v>7.9000000000000001E-2</c:v>
                </c:pt>
                <c:pt idx="17">
                  <c:v>8.5999999999999993E-2</c:v>
                </c:pt>
                <c:pt idx="18">
                  <c:v>0.105</c:v>
                </c:pt>
                <c:pt idx="19">
                  <c:v>0.12</c:v>
                </c:pt>
                <c:pt idx="20">
                  <c:v>0.122</c:v>
                </c:pt>
              </c:numCache>
            </c:numRef>
          </c:val>
          <c:smooth val="0"/>
          <c:extLst>
            <c:ext xmlns:c16="http://schemas.microsoft.com/office/drawing/2014/chart" uri="{C3380CC4-5D6E-409C-BE32-E72D297353CC}">
              <c16:uniqueId val="{00000006-F72F-4985-9F2B-9F61D9225E11}"/>
            </c:ext>
          </c:extLst>
        </c:ser>
        <c:dLbls>
          <c:showLegendKey val="0"/>
          <c:showVal val="0"/>
          <c:showCatName val="0"/>
          <c:showSerName val="0"/>
          <c:showPercent val="0"/>
          <c:showBubbleSize val="0"/>
        </c:dLbls>
        <c:smooth val="0"/>
        <c:axId val="701128047"/>
        <c:axId val="701125135"/>
      </c:lineChart>
      <c:catAx>
        <c:axId val="701128047"/>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5135"/>
        <c:crosses val="autoZero"/>
        <c:auto val="1"/>
        <c:lblAlgn val="ctr"/>
        <c:lblOffset val="100"/>
        <c:tickMarkSkip val="1"/>
        <c:noMultiLvlLbl val="0"/>
      </c:catAx>
      <c:valAx>
        <c:axId val="701125135"/>
        <c:scaling>
          <c:orientation val="minMax"/>
        </c:scaling>
        <c:delete val="0"/>
        <c:axPos val="l"/>
        <c:majorGridlines>
          <c:spPr>
            <a:ln w="9525" cap="flat" cmpd="sng" algn="ctr">
              <a:solidFill>
                <a:schemeClr val="bg1"/>
              </a:solidFill>
              <a:prstDash val="dash"/>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8047"/>
        <c:crosses val="autoZero"/>
        <c:crossBetween val="midCat"/>
      </c:valAx>
      <c:spPr>
        <a:noFill/>
        <a:ln>
          <a:noFill/>
        </a:ln>
        <a:effectLst/>
      </c:spPr>
    </c:plotArea>
    <c:legend>
      <c:legendPos val="b"/>
      <c:layout>
        <c:manualLayout>
          <c:xMode val="edge"/>
          <c:yMode val="edge"/>
          <c:x val="8.7772304083738123E-2"/>
          <c:y val="0.80258906718636358"/>
          <c:w val="0.75049556666620365"/>
          <c:h val="0.191265964525080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Lor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ora" pitchFamily="2"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1158486486394"/>
          <c:y val="5.8128703807795459E-2"/>
          <c:w val="0.79110623555044124"/>
          <c:h val="0.75275581212962861"/>
        </c:manualLayout>
      </c:layout>
      <c:lineChart>
        <c:grouping val="standard"/>
        <c:varyColors val="0"/>
        <c:ser>
          <c:idx val="0"/>
          <c:order val="0"/>
          <c:tx>
            <c:strRef>
              <c:f>Sheet1!$B$1</c:f>
              <c:strCache>
                <c:ptCount val="1"/>
                <c:pt idx="0">
                  <c:v>Kansas City, KS</c:v>
                </c:pt>
              </c:strCache>
            </c:strRef>
          </c:tx>
          <c:spPr>
            <a:ln w="31750" cap="rnd">
              <a:solidFill>
                <a:schemeClr val="accent4"/>
              </a:solidFill>
              <a:round/>
            </a:ln>
            <a:effectLst/>
          </c:spPr>
          <c:marker>
            <c:symbol val="none"/>
          </c:marker>
          <c:dLbls>
            <c:dLbl>
              <c:idx val="16"/>
              <c:layout>
                <c:manualLayout>
                  <c:x val="-1.3640018223923561E-2"/>
                  <c:y val="1.813957982381383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Lora"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C2-4056-AC81-15D7C46638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Sheet1!$B$2:$B$18</c:f>
              <c:numCache>
                <c:formatCode>\$##,###,###,##0.00_);[Red]\(\$##,###,###,##0.00\)</c:formatCode>
                <c:ptCount val="17"/>
                <c:pt idx="0">
                  <c:v>9.52</c:v>
                </c:pt>
                <c:pt idx="1">
                  <c:v>9.34</c:v>
                </c:pt>
                <c:pt idx="2">
                  <c:v>10.64</c:v>
                </c:pt>
                <c:pt idx="3">
                  <c:v>11.13</c:v>
                </c:pt>
                <c:pt idx="4">
                  <c:v>9.9700000000000006</c:v>
                </c:pt>
                <c:pt idx="5">
                  <c:v>10.68</c:v>
                </c:pt>
                <c:pt idx="6">
                  <c:v>10.58</c:v>
                </c:pt>
                <c:pt idx="7">
                  <c:v>11.22</c:v>
                </c:pt>
                <c:pt idx="8">
                  <c:v>11.94</c:v>
                </c:pt>
                <c:pt idx="9">
                  <c:v>11.93</c:v>
                </c:pt>
                <c:pt idx="10">
                  <c:v>11.72</c:v>
                </c:pt>
                <c:pt idx="11">
                  <c:v>9.6300000000000008</c:v>
                </c:pt>
                <c:pt idx="12">
                  <c:v>7.89</c:v>
                </c:pt>
                <c:pt idx="13">
                  <c:v>10.51</c:v>
                </c:pt>
                <c:pt idx="14">
                  <c:v>9.5</c:v>
                </c:pt>
                <c:pt idx="15">
                  <c:v>10.41</c:v>
                </c:pt>
                <c:pt idx="16">
                  <c:v>9.51</c:v>
                </c:pt>
              </c:numCache>
            </c:numRef>
          </c:val>
          <c:smooth val="0"/>
          <c:extLst>
            <c:ext xmlns:c16="http://schemas.microsoft.com/office/drawing/2014/chart" uri="{C3380CC4-5D6E-409C-BE32-E72D297353CC}">
              <c16:uniqueId val="{00000001-B5C2-4056-AC81-15D7C466383A}"/>
            </c:ext>
          </c:extLst>
        </c:ser>
        <c:ser>
          <c:idx val="1"/>
          <c:order val="1"/>
          <c:tx>
            <c:strRef>
              <c:f>Sheet1!$C$1</c:f>
              <c:strCache>
                <c:ptCount val="1"/>
                <c:pt idx="0">
                  <c:v>Region</c:v>
                </c:pt>
              </c:strCache>
            </c:strRef>
          </c:tx>
          <c:spPr>
            <a:ln w="19050" cap="rnd">
              <a:solidFill>
                <a:schemeClr val="tx1"/>
              </a:solidFill>
              <a:prstDash val="sysDash"/>
              <a:round/>
            </a:ln>
            <a:effectLst/>
          </c:spPr>
          <c:marker>
            <c:symbol val="none"/>
          </c:marker>
          <c:dLbls>
            <c:dLbl>
              <c:idx val="16"/>
              <c:layout>
                <c:manualLayout>
                  <c:x val="-1.3510491751655437E-2"/>
                  <c:y val="1.280440928739716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C2-4056-AC81-15D7C466383A}"/>
                </c:ext>
              </c:extLst>
            </c:dLbl>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Sheet1!$C$2:$C$18</c:f>
              <c:numCache>
                <c:formatCode>\$##,###,###,##0.00_);[Red]\(\$##,###,###,##0.00\)</c:formatCode>
                <c:ptCount val="17"/>
                <c:pt idx="0">
                  <c:v>11.88</c:v>
                </c:pt>
                <c:pt idx="1">
                  <c:v>12.76</c:v>
                </c:pt>
                <c:pt idx="2">
                  <c:v>12.77</c:v>
                </c:pt>
                <c:pt idx="3">
                  <c:v>12.43</c:v>
                </c:pt>
                <c:pt idx="4">
                  <c:v>12.14</c:v>
                </c:pt>
                <c:pt idx="5">
                  <c:v>11.98</c:v>
                </c:pt>
                <c:pt idx="6">
                  <c:v>11.91</c:v>
                </c:pt>
                <c:pt idx="7">
                  <c:v>11.82</c:v>
                </c:pt>
                <c:pt idx="8">
                  <c:v>12.02</c:v>
                </c:pt>
                <c:pt idx="9">
                  <c:v>12.15</c:v>
                </c:pt>
                <c:pt idx="10">
                  <c:v>12.26</c:v>
                </c:pt>
                <c:pt idx="11">
                  <c:v>12.72</c:v>
                </c:pt>
                <c:pt idx="12">
                  <c:v>12.7</c:v>
                </c:pt>
                <c:pt idx="13">
                  <c:v>12.64</c:v>
                </c:pt>
                <c:pt idx="14">
                  <c:v>13.28</c:v>
                </c:pt>
                <c:pt idx="15">
                  <c:v>13.95</c:v>
                </c:pt>
                <c:pt idx="16">
                  <c:v>14.53</c:v>
                </c:pt>
              </c:numCache>
            </c:numRef>
          </c:val>
          <c:smooth val="0"/>
          <c:extLst>
            <c:ext xmlns:c16="http://schemas.microsoft.com/office/drawing/2014/chart" uri="{C3380CC4-5D6E-409C-BE32-E72D297353CC}">
              <c16:uniqueId val="{00000003-B5C2-4056-AC81-15D7C466383A}"/>
            </c:ext>
          </c:extLst>
        </c:ser>
        <c:ser>
          <c:idx val="2"/>
          <c:order val="2"/>
          <c:tx>
            <c:strRef>
              <c:f>Sheet1!$D$1</c:f>
              <c:strCache>
                <c:ptCount val="1"/>
                <c:pt idx="0">
                  <c:v>Kansas City, MO</c:v>
                </c:pt>
              </c:strCache>
            </c:strRef>
          </c:tx>
          <c:spPr>
            <a:ln w="12700" cap="rnd">
              <a:solidFill>
                <a:schemeClr val="accent1"/>
              </a:solidFill>
              <a:prstDash val="solid"/>
              <a:round/>
            </a:ln>
            <a:effectLst/>
          </c:spPr>
          <c:marker>
            <c:symbol val="none"/>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Sheet1!$D$2:$D$18</c:f>
              <c:numCache>
                <c:formatCode>\$##,###,###,##0.00_);[Red]\(\$##,###,###,##0.00\)</c:formatCode>
                <c:ptCount val="17"/>
                <c:pt idx="0">
                  <c:v>11.62</c:v>
                </c:pt>
                <c:pt idx="1">
                  <c:v>14.14</c:v>
                </c:pt>
                <c:pt idx="2">
                  <c:v>13.78</c:v>
                </c:pt>
                <c:pt idx="3">
                  <c:v>12.89</c:v>
                </c:pt>
                <c:pt idx="4">
                  <c:v>12.38</c:v>
                </c:pt>
                <c:pt idx="5">
                  <c:v>11.52</c:v>
                </c:pt>
                <c:pt idx="6">
                  <c:v>11</c:v>
                </c:pt>
                <c:pt idx="7">
                  <c:v>11.74</c:v>
                </c:pt>
                <c:pt idx="8">
                  <c:v>11.4</c:v>
                </c:pt>
                <c:pt idx="9">
                  <c:v>11.28</c:v>
                </c:pt>
                <c:pt idx="10">
                  <c:v>12.08</c:v>
                </c:pt>
                <c:pt idx="11">
                  <c:v>13.5</c:v>
                </c:pt>
                <c:pt idx="12">
                  <c:v>13.04</c:v>
                </c:pt>
                <c:pt idx="13">
                  <c:v>13.4</c:v>
                </c:pt>
                <c:pt idx="14">
                  <c:v>15.03</c:v>
                </c:pt>
                <c:pt idx="15">
                  <c:v>15.23</c:v>
                </c:pt>
                <c:pt idx="16">
                  <c:v>16.36</c:v>
                </c:pt>
              </c:numCache>
            </c:numRef>
          </c:val>
          <c:smooth val="0"/>
          <c:extLst>
            <c:ext xmlns:c16="http://schemas.microsoft.com/office/drawing/2014/chart" uri="{C3380CC4-5D6E-409C-BE32-E72D297353CC}">
              <c16:uniqueId val="{00000005-B5C2-4056-AC81-15D7C466383A}"/>
            </c:ext>
          </c:extLst>
        </c:ser>
        <c:ser>
          <c:idx val="3"/>
          <c:order val="3"/>
          <c:tx>
            <c:strRef>
              <c:f>Sheet1!$E$1</c:f>
              <c:strCache>
                <c:ptCount val="1"/>
                <c:pt idx="0">
                  <c:v>Overland Park</c:v>
                </c:pt>
              </c:strCache>
            </c:strRef>
          </c:tx>
          <c:spPr>
            <a:ln w="19050" cap="rnd">
              <a:solidFill>
                <a:schemeClr val="accent6"/>
              </a:solidFill>
              <a:round/>
            </a:ln>
            <a:effectLst/>
          </c:spPr>
          <c:marker>
            <c:symbol val="none"/>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Sheet1!$E$2:$E$18</c:f>
              <c:numCache>
                <c:formatCode>\$##,###,###,##0.00_);[Red]\(\$##,###,###,##0.00\)</c:formatCode>
                <c:ptCount val="17"/>
                <c:pt idx="0">
                  <c:v>13.44</c:v>
                </c:pt>
                <c:pt idx="1">
                  <c:v>14.48</c:v>
                </c:pt>
                <c:pt idx="2">
                  <c:v>14.59</c:v>
                </c:pt>
                <c:pt idx="3">
                  <c:v>15.5</c:v>
                </c:pt>
                <c:pt idx="4">
                  <c:v>15.32</c:v>
                </c:pt>
                <c:pt idx="5">
                  <c:v>14.78</c:v>
                </c:pt>
                <c:pt idx="6">
                  <c:v>15.64</c:v>
                </c:pt>
                <c:pt idx="7">
                  <c:v>16.010000000000002</c:v>
                </c:pt>
                <c:pt idx="8">
                  <c:v>17.05</c:v>
                </c:pt>
                <c:pt idx="9">
                  <c:v>17.93</c:v>
                </c:pt>
                <c:pt idx="10">
                  <c:v>18.63</c:v>
                </c:pt>
                <c:pt idx="11">
                  <c:v>17.66</c:v>
                </c:pt>
                <c:pt idx="12">
                  <c:v>18.45</c:v>
                </c:pt>
                <c:pt idx="13">
                  <c:v>17.36</c:v>
                </c:pt>
                <c:pt idx="14">
                  <c:v>17.21</c:v>
                </c:pt>
                <c:pt idx="15">
                  <c:v>16.84</c:v>
                </c:pt>
                <c:pt idx="16">
                  <c:v>17.25</c:v>
                </c:pt>
              </c:numCache>
            </c:numRef>
          </c:val>
          <c:smooth val="0"/>
          <c:extLst>
            <c:ext xmlns:c16="http://schemas.microsoft.com/office/drawing/2014/chart" uri="{C3380CC4-5D6E-409C-BE32-E72D297353CC}">
              <c16:uniqueId val="{00000006-B5C2-4056-AC81-15D7C466383A}"/>
            </c:ext>
          </c:extLst>
        </c:ser>
        <c:dLbls>
          <c:showLegendKey val="0"/>
          <c:showVal val="0"/>
          <c:showCatName val="0"/>
          <c:showSerName val="0"/>
          <c:showPercent val="0"/>
          <c:showBubbleSize val="0"/>
        </c:dLbls>
        <c:smooth val="0"/>
        <c:axId val="701128047"/>
        <c:axId val="701125135"/>
      </c:lineChart>
      <c:catAx>
        <c:axId val="701128047"/>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5135"/>
        <c:crosses val="autoZero"/>
        <c:auto val="1"/>
        <c:lblAlgn val="ctr"/>
        <c:lblOffset val="100"/>
        <c:tickMarkSkip val="1"/>
        <c:noMultiLvlLbl val="0"/>
      </c:catAx>
      <c:valAx>
        <c:axId val="701125135"/>
        <c:scaling>
          <c:orientation val="minMax"/>
        </c:scaling>
        <c:delete val="0"/>
        <c:axPos val="l"/>
        <c:majorGridlines>
          <c:spPr>
            <a:ln w="9525" cap="flat" cmpd="sng" algn="ctr">
              <a:solidFill>
                <a:schemeClr val="bg1"/>
              </a:solidFill>
              <a:prstDash val="dash"/>
              <a:round/>
            </a:ln>
            <a:effectLst/>
          </c:spPr>
        </c:majorGridlines>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80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ora"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8607019777419E-2"/>
          <c:y val="5.6421523887761775E-2"/>
          <c:w val="0.81958282358095469"/>
          <c:h val="0.52623890841653309"/>
        </c:manualLayout>
      </c:layout>
      <c:lineChart>
        <c:grouping val="standard"/>
        <c:varyColors val="0"/>
        <c:ser>
          <c:idx val="0"/>
          <c:order val="0"/>
          <c:tx>
            <c:strRef>
              <c:f>Sheet1!$B$1</c:f>
              <c:strCache>
                <c:ptCount val="1"/>
                <c:pt idx="0">
                  <c:v>Kansas City, KS</c:v>
                </c:pt>
              </c:strCache>
            </c:strRef>
          </c:tx>
          <c:spPr>
            <a:ln w="31750" cap="rnd">
              <a:solidFill>
                <a:schemeClr val="accent4"/>
              </a:solidFill>
              <a:round/>
            </a:ln>
            <a:effectLst/>
          </c:spPr>
          <c:marker>
            <c:symbol val="none"/>
          </c:marker>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Sheet1!$B$2:$B$18</c:f>
              <c:numCache>
                <c:formatCode>#,##0.0%_);[Red]\-#,##0.0%</c:formatCode>
                <c:ptCount val="17"/>
                <c:pt idx="0">
                  <c:v>0.11899999999999999</c:v>
                </c:pt>
                <c:pt idx="1">
                  <c:v>0.11899999999999999</c:v>
                </c:pt>
                <c:pt idx="2">
                  <c:v>0.121</c:v>
                </c:pt>
                <c:pt idx="3">
                  <c:v>0.14099999999999999</c:v>
                </c:pt>
                <c:pt idx="4">
                  <c:v>0.121</c:v>
                </c:pt>
                <c:pt idx="5">
                  <c:v>0.11600000000000001</c:v>
                </c:pt>
                <c:pt idx="6">
                  <c:v>0.105</c:v>
                </c:pt>
                <c:pt idx="7">
                  <c:v>0.104</c:v>
                </c:pt>
                <c:pt idx="8">
                  <c:v>0.09</c:v>
                </c:pt>
                <c:pt idx="9">
                  <c:v>9.0999999999999998E-2</c:v>
                </c:pt>
                <c:pt idx="10">
                  <c:v>2.9000000000000001E-2</c:v>
                </c:pt>
                <c:pt idx="11">
                  <c:v>2.7E-2</c:v>
                </c:pt>
                <c:pt idx="12">
                  <c:v>2.3E-2</c:v>
                </c:pt>
                <c:pt idx="13">
                  <c:v>2.7E-2</c:v>
                </c:pt>
                <c:pt idx="14">
                  <c:v>4.4999999999999998E-2</c:v>
                </c:pt>
                <c:pt idx="15">
                  <c:v>2.5000000000000001E-2</c:v>
                </c:pt>
                <c:pt idx="16">
                  <c:v>3.4000000000000002E-2</c:v>
                </c:pt>
              </c:numCache>
            </c:numRef>
          </c:val>
          <c:smooth val="0"/>
          <c:extLst>
            <c:ext xmlns:c16="http://schemas.microsoft.com/office/drawing/2014/chart" uri="{C3380CC4-5D6E-409C-BE32-E72D297353CC}">
              <c16:uniqueId val="{00000000-3EE1-4D7E-972E-C6CFD657AEAE}"/>
            </c:ext>
          </c:extLst>
        </c:ser>
        <c:ser>
          <c:idx val="1"/>
          <c:order val="1"/>
          <c:tx>
            <c:strRef>
              <c:f>Sheet1!$C$1</c:f>
              <c:strCache>
                <c:ptCount val="1"/>
                <c:pt idx="0">
                  <c:v>Region</c:v>
                </c:pt>
              </c:strCache>
            </c:strRef>
          </c:tx>
          <c:spPr>
            <a:ln w="19050" cap="rnd">
              <a:solidFill>
                <a:schemeClr val="tx1"/>
              </a:solidFill>
              <a:prstDash val="sysDash"/>
              <a:round/>
            </a:ln>
            <a:effectLst/>
          </c:spPr>
          <c:marker>
            <c:symbol val="none"/>
          </c:marker>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Sheet1!$C$2:$C$18</c:f>
              <c:numCache>
                <c:formatCode>#,##0.0%_);[Red]\-#,##0.0%</c:formatCode>
                <c:ptCount val="17"/>
                <c:pt idx="0">
                  <c:v>8.3000000000000004E-2</c:v>
                </c:pt>
                <c:pt idx="1">
                  <c:v>0.08</c:v>
                </c:pt>
                <c:pt idx="2">
                  <c:v>8.6999999999999994E-2</c:v>
                </c:pt>
                <c:pt idx="3">
                  <c:v>0.09</c:v>
                </c:pt>
                <c:pt idx="4">
                  <c:v>8.8999999999999996E-2</c:v>
                </c:pt>
                <c:pt idx="5">
                  <c:v>8.7999999999999995E-2</c:v>
                </c:pt>
                <c:pt idx="6">
                  <c:v>8.3000000000000004E-2</c:v>
                </c:pt>
                <c:pt idx="7">
                  <c:v>7.9000000000000001E-2</c:v>
                </c:pt>
                <c:pt idx="8">
                  <c:v>7.1999999999999995E-2</c:v>
                </c:pt>
                <c:pt idx="9">
                  <c:v>6.8000000000000005E-2</c:v>
                </c:pt>
                <c:pt idx="10">
                  <c:v>5.5E-2</c:v>
                </c:pt>
                <c:pt idx="11">
                  <c:v>4.9000000000000002E-2</c:v>
                </c:pt>
                <c:pt idx="12">
                  <c:v>0.05</c:v>
                </c:pt>
                <c:pt idx="13">
                  <c:v>4.9000000000000002E-2</c:v>
                </c:pt>
                <c:pt idx="14">
                  <c:v>5.6000000000000001E-2</c:v>
                </c:pt>
                <c:pt idx="15">
                  <c:v>4.9000000000000002E-2</c:v>
                </c:pt>
                <c:pt idx="16">
                  <c:v>0.04</c:v>
                </c:pt>
              </c:numCache>
            </c:numRef>
          </c:val>
          <c:smooth val="0"/>
          <c:extLst>
            <c:ext xmlns:c16="http://schemas.microsoft.com/office/drawing/2014/chart" uri="{C3380CC4-5D6E-409C-BE32-E72D297353CC}">
              <c16:uniqueId val="{00000001-3EE1-4D7E-972E-C6CFD657AEAE}"/>
            </c:ext>
          </c:extLst>
        </c:ser>
        <c:ser>
          <c:idx val="2"/>
          <c:order val="2"/>
          <c:tx>
            <c:strRef>
              <c:f>Sheet1!$D$1</c:f>
              <c:strCache>
                <c:ptCount val="1"/>
                <c:pt idx="0">
                  <c:v>Kansas City, MO</c:v>
                </c:pt>
              </c:strCache>
            </c:strRef>
          </c:tx>
          <c:spPr>
            <a:ln w="12700" cap="rnd">
              <a:solidFill>
                <a:schemeClr val="accent1"/>
              </a:solidFill>
              <a:round/>
            </a:ln>
            <a:effectLst/>
          </c:spPr>
          <c:marker>
            <c:symbol val="none"/>
          </c:marker>
          <c:dLbls>
            <c:dLbl>
              <c:idx val="16"/>
              <c:layout>
                <c:manualLayout>
                  <c:x val="-1.0584654141764684E-2"/>
                  <c:y val="1.13987091186307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E1-4D7E-972E-C6CFD657AE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Sheet1!$D$2:$D$18</c:f>
              <c:numCache>
                <c:formatCode>#,##0.0%_);[Red]\-#,##0.0%</c:formatCode>
                <c:ptCount val="17"/>
                <c:pt idx="0">
                  <c:v>7.9000000000000001E-2</c:v>
                </c:pt>
                <c:pt idx="1">
                  <c:v>0.08</c:v>
                </c:pt>
                <c:pt idx="2">
                  <c:v>8.6999999999999994E-2</c:v>
                </c:pt>
                <c:pt idx="3">
                  <c:v>9.0999999999999998E-2</c:v>
                </c:pt>
                <c:pt idx="4">
                  <c:v>8.7999999999999995E-2</c:v>
                </c:pt>
                <c:pt idx="5">
                  <c:v>8.5000000000000006E-2</c:v>
                </c:pt>
                <c:pt idx="6">
                  <c:v>8.4000000000000005E-2</c:v>
                </c:pt>
                <c:pt idx="7">
                  <c:v>7.0999999999999994E-2</c:v>
                </c:pt>
                <c:pt idx="8">
                  <c:v>5.8999999999999997E-2</c:v>
                </c:pt>
                <c:pt idx="9">
                  <c:v>5.8000000000000003E-2</c:v>
                </c:pt>
                <c:pt idx="10">
                  <c:v>5.1999999999999998E-2</c:v>
                </c:pt>
                <c:pt idx="11">
                  <c:v>5.3999999999999999E-2</c:v>
                </c:pt>
                <c:pt idx="12">
                  <c:v>0.05</c:v>
                </c:pt>
                <c:pt idx="13">
                  <c:v>5.1999999999999998E-2</c:v>
                </c:pt>
                <c:pt idx="14">
                  <c:v>4.7E-2</c:v>
                </c:pt>
                <c:pt idx="15">
                  <c:v>4.1000000000000002E-2</c:v>
                </c:pt>
                <c:pt idx="16">
                  <c:v>3.5000000000000003E-2</c:v>
                </c:pt>
              </c:numCache>
            </c:numRef>
          </c:val>
          <c:smooth val="0"/>
          <c:extLst>
            <c:ext xmlns:c16="http://schemas.microsoft.com/office/drawing/2014/chart" uri="{C3380CC4-5D6E-409C-BE32-E72D297353CC}">
              <c16:uniqueId val="{00000003-3EE1-4D7E-972E-C6CFD657AEAE}"/>
            </c:ext>
          </c:extLst>
        </c:ser>
        <c:ser>
          <c:idx val="3"/>
          <c:order val="3"/>
          <c:tx>
            <c:strRef>
              <c:f>Sheet1!$E$1</c:f>
              <c:strCache>
                <c:ptCount val="1"/>
                <c:pt idx="0">
                  <c:v>Overland Park, KS</c:v>
                </c:pt>
              </c:strCache>
            </c:strRef>
          </c:tx>
          <c:spPr>
            <a:ln w="12700" cap="rnd">
              <a:solidFill>
                <a:schemeClr val="accent6"/>
              </a:solidFill>
              <a:round/>
            </a:ln>
            <a:effectLst/>
          </c:spPr>
          <c:marker>
            <c:symbol val="none"/>
          </c:marker>
          <c:cat>
            <c:strRef>
              <c:f>Sheet1!$A$2:$A$18</c:f>
              <c:strCach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strCache>
            </c:strRef>
          </c:cat>
          <c:val>
            <c:numRef>
              <c:f>Sheet1!$E$2:$E$18</c:f>
              <c:numCache>
                <c:formatCode>#,##0.0%_);[Red]\-#,##0.0%</c:formatCode>
                <c:ptCount val="17"/>
                <c:pt idx="0">
                  <c:v>7.0000000000000007E-2</c:v>
                </c:pt>
                <c:pt idx="1">
                  <c:v>6.6000000000000003E-2</c:v>
                </c:pt>
                <c:pt idx="2">
                  <c:v>7.1999999999999995E-2</c:v>
                </c:pt>
                <c:pt idx="3">
                  <c:v>7.1999999999999995E-2</c:v>
                </c:pt>
                <c:pt idx="4">
                  <c:v>7.4999999999999997E-2</c:v>
                </c:pt>
                <c:pt idx="5">
                  <c:v>7.4999999999999997E-2</c:v>
                </c:pt>
                <c:pt idx="6">
                  <c:v>7.3999999999999996E-2</c:v>
                </c:pt>
                <c:pt idx="7">
                  <c:v>6.8000000000000005E-2</c:v>
                </c:pt>
                <c:pt idx="8">
                  <c:v>8.5000000000000006E-2</c:v>
                </c:pt>
                <c:pt idx="9">
                  <c:v>8.1000000000000003E-2</c:v>
                </c:pt>
                <c:pt idx="10">
                  <c:v>7.0999999999999994E-2</c:v>
                </c:pt>
                <c:pt idx="11">
                  <c:v>3.9E-2</c:v>
                </c:pt>
                <c:pt idx="12">
                  <c:v>5.3999999999999999E-2</c:v>
                </c:pt>
                <c:pt idx="13">
                  <c:v>6.0999999999999999E-2</c:v>
                </c:pt>
                <c:pt idx="14">
                  <c:v>7.6999999999999999E-2</c:v>
                </c:pt>
                <c:pt idx="15">
                  <c:v>6.7000000000000004E-2</c:v>
                </c:pt>
                <c:pt idx="16">
                  <c:v>0.04</c:v>
                </c:pt>
              </c:numCache>
            </c:numRef>
          </c:val>
          <c:smooth val="0"/>
          <c:extLst>
            <c:ext xmlns:c16="http://schemas.microsoft.com/office/drawing/2014/chart" uri="{C3380CC4-5D6E-409C-BE32-E72D297353CC}">
              <c16:uniqueId val="{00000004-3EE1-4D7E-972E-C6CFD657AEAE}"/>
            </c:ext>
          </c:extLst>
        </c:ser>
        <c:dLbls>
          <c:showLegendKey val="0"/>
          <c:showVal val="0"/>
          <c:showCatName val="0"/>
          <c:showSerName val="0"/>
          <c:showPercent val="0"/>
          <c:showBubbleSize val="0"/>
        </c:dLbls>
        <c:smooth val="0"/>
        <c:axId val="701128047"/>
        <c:axId val="701125135"/>
      </c:lineChart>
      <c:catAx>
        <c:axId val="701128047"/>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5135"/>
        <c:crosses val="autoZero"/>
        <c:auto val="1"/>
        <c:lblAlgn val="ctr"/>
        <c:lblOffset val="100"/>
        <c:tickMarkSkip val="1"/>
        <c:noMultiLvlLbl val="0"/>
      </c:catAx>
      <c:valAx>
        <c:axId val="701125135"/>
        <c:scaling>
          <c:orientation val="minMax"/>
        </c:scaling>
        <c:delete val="0"/>
        <c:axPos val="l"/>
        <c:majorGridlines>
          <c:spPr>
            <a:ln w="9525" cap="flat" cmpd="sng" algn="ctr">
              <a:solidFill>
                <a:schemeClr val="bg1"/>
              </a:solidFill>
              <a:prstDash val="dash"/>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80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Lor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ora"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1158486486394"/>
          <c:y val="5.8128703807795459E-2"/>
          <c:w val="0.79110623555044124"/>
          <c:h val="0.75275581212962861"/>
        </c:manualLayout>
      </c:layout>
      <c:lineChart>
        <c:grouping val="standard"/>
        <c:varyColors val="0"/>
        <c:ser>
          <c:idx val="0"/>
          <c:order val="0"/>
          <c:tx>
            <c:strRef>
              <c:f>Sheet1!$B$1</c:f>
              <c:strCache>
                <c:ptCount val="1"/>
                <c:pt idx="0">
                  <c:v>Kansas City, KS</c:v>
                </c:pt>
              </c:strCache>
            </c:strRef>
          </c:tx>
          <c:spPr>
            <a:ln w="31750" cap="rnd">
              <a:solidFill>
                <a:schemeClr val="accent4"/>
              </a:solidFill>
              <a:round/>
            </a:ln>
            <a:effectLst/>
          </c:spPr>
          <c:marker>
            <c:symbol val="none"/>
          </c:marker>
          <c:dLbls>
            <c:dLbl>
              <c:idx val="20"/>
              <c:layout>
                <c:manualLayout>
                  <c:x val="0"/>
                  <c:y val="2.315464012804409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Lora" pitchFamily="2"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BF-4018-8AD4-28E7CBE347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Sheet1!$B$2:$B$22</c:f>
              <c:numCache>
                <c:formatCode>\$##,###,###,##0.00_);[Red]\(\$##,###,###,##0.00\)</c:formatCode>
                <c:ptCount val="21"/>
                <c:pt idx="0">
                  <c:v>6</c:v>
                </c:pt>
                <c:pt idx="1">
                  <c:v>3.54</c:v>
                </c:pt>
                <c:pt idx="2">
                  <c:v>2.88</c:v>
                </c:pt>
                <c:pt idx="3">
                  <c:v>2.69</c:v>
                </c:pt>
                <c:pt idx="4">
                  <c:v>4.1500000000000004</c:v>
                </c:pt>
                <c:pt idx="5">
                  <c:v>3.89</c:v>
                </c:pt>
                <c:pt idx="6">
                  <c:v>4.12</c:v>
                </c:pt>
                <c:pt idx="7">
                  <c:v>3.78</c:v>
                </c:pt>
                <c:pt idx="8">
                  <c:v>4.07</c:v>
                </c:pt>
                <c:pt idx="9">
                  <c:v>4.63</c:v>
                </c:pt>
                <c:pt idx="10">
                  <c:v>6.01</c:v>
                </c:pt>
                <c:pt idx="11">
                  <c:v>4.0599999999999996</c:v>
                </c:pt>
                <c:pt idx="12">
                  <c:v>5.86</c:v>
                </c:pt>
                <c:pt idx="13">
                  <c:v>5.78</c:v>
                </c:pt>
                <c:pt idx="14">
                  <c:v>7.04</c:v>
                </c:pt>
                <c:pt idx="15">
                  <c:v>5.52</c:v>
                </c:pt>
                <c:pt idx="16">
                  <c:v>3.62</c:v>
                </c:pt>
                <c:pt idx="17">
                  <c:v>3.48</c:v>
                </c:pt>
                <c:pt idx="18">
                  <c:v>4.28</c:v>
                </c:pt>
                <c:pt idx="19">
                  <c:v>4.67</c:v>
                </c:pt>
                <c:pt idx="20">
                  <c:v>4.62</c:v>
                </c:pt>
              </c:numCache>
            </c:numRef>
          </c:val>
          <c:smooth val="0"/>
          <c:extLst>
            <c:ext xmlns:c16="http://schemas.microsoft.com/office/drawing/2014/chart" uri="{C3380CC4-5D6E-409C-BE32-E72D297353CC}">
              <c16:uniqueId val="{00000001-B8BF-4018-8AD4-28E7CBE3478C}"/>
            </c:ext>
          </c:extLst>
        </c:ser>
        <c:ser>
          <c:idx val="1"/>
          <c:order val="1"/>
          <c:tx>
            <c:strRef>
              <c:f>Sheet1!$C$1</c:f>
              <c:strCache>
                <c:ptCount val="1"/>
                <c:pt idx="0">
                  <c:v>Region</c:v>
                </c:pt>
              </c:strCache>
            </c:strRef>
          </c:tx>
          <c:spPr>
            <a:ln w="19050" cap="rnd">
              <a:solidFill>
                <a:schemeClr val="tx1"/>
              </a:solidFill>
              <a:prstDash val="sysDash"/>
              <a:round/>
            </a:ln>
            <a:effectLst/>
          </c:spPr>
          <c:marker>
            <c:symbol val="none"/>
          </c:marker>
          <c:dLbls>
            <c:dLbl>
              <c:idx val="20"/>
              <c:layout>
                <c:manualLayout>
                  <c:x val="1.4662482582126334E-3"/>
                  <c:y val="-9.389900144091661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BF-4018-8AD4-28E7CBE3478C}"/>
                </c:ext>
              </c:extLst>
            </c:dLbl>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Sheet1!$C$2:$C$22</c:f>
              <c:numCache>
                <c:formatCode>\$##,###,###,##0.00_);[Red]\(\$##,###,###,##0.00\)</c:formatCode>
                <c:ptCount val="21"/>
                <c:pt idx="0">
                  <c:v>4.1500000000000004</c:v>
                </c:pt>
                <c:pt idx="1">
                  <c:v>4.2699999999999996</c:v>
                </c:pt>
                <c:pt idx="2">
                  <c:v>4.01</c:v>
                </c:pt>
                <c:pt idx="3">
                  <c:v>3.92</c:v>
                </c:pt>
                <c:pt idx="4">
                  <c:v>4.53</c:v>
                </c:pt>
                <c:pt idx="5">
                  <c:v>4.57</c:v>
                </c:pt>
                <c:pt idx="6">
                  <c:v>4.8099999999999996</c:v>
                </c:pt>
                <c:pt idx="7">
                  <c:v>4.54</c:v>
                </c:pt>
                <c:pt idx="8">
                  <c:v>4.5999999999999996</c:v>
                </c:pt>
                <c:pt idx="9">
                  <c:v>4.41</c:v>
                </c:pt>
                <c:pt idx="10">
                  <c:v>4.46</c:v>
                </c:pt>
                <c:pt idx="11">
                  <c:v>4.41</c:v>
                </c:pt>
                <c:pt idx="12">
                  <c:v>4.32</c:v>
                </c:pt>
                <c:pt idx="13">
                  <c:v>4.3</c:v>
                </c:pt>
                <c:pt idx="14">
                  <c:v>4.57</c:v>
                </c:pt>
                <c:pt idx="15">
                  <c:v>4.54</c:v>
                </c:pt>
                <c:pt idx="16">
                  <c:v>4.51</c:v>
                </c:pt>
                <c:pt idx="17">
                  <c:v>4.4400000000000004</c:v>
                </c:pt>
                <c:pt idx="18">
                  <c:v>4.42</c:v>
                </c:pt>
                <c:pt idx="19">
                  <c:v>4.62</c:v>
                </c:pt>
                <c:pt idx="20">
                  <c:v>5.1100000000000003</c:v>
                </c:pt>
              </c:numCache>
            </c:numRef>
          </c:val>
          <c:smooth val="0"/>
          <c:extLst>
            <c:ext xmlns:c16="http://schemas.microsoft.com/office/drawing/2014/chart" uri="{C3380CC4-5D6E-409C-BE32-E72D297353CC}">
              <c16:uniqueId val="{00000003-B8BF-4018-8AD4-28E7CBE3478C}"/>
            </c:ext>
          </c:extLst>
        </c:ser>
        <c:ser>
          <c:idx val="2"/>
          <c:order val="2"/>
          <c:tx>
            <c:strRef>
              <c:f>Sheet1!$D$1</c:f>
              <c:strCache>
                <c:ptCount val="1"/>
                <c:pt idx="0">
                  <c:v>Kansas City, MO</c:v>
                </c:pt>
              </c:strCache>
            </c:strRef>
          </c:tx>
          <c:spPr>
            <a:ln w="12700" cap="rnd">
              <a:solidFill>
                <a:schemeClr val="accent1"/>
              </a:solidFill>
              <a:prstDash val="solid"/>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Sheet1!$D$2:$D$22</c:f>
              <c:numCache>
                <c:formatCode>\$##,###,###,##0.00_);[Red]\(\$##,###,###,##0.00\)</c:formatCode>
                <c:ptCount val="21"/>
                <c:pt idx="0">
                  <c:v>3.78</c:v>
                </c:pt>
                <c:pt idx="1">
                  <c:v>4.6399999999999997</c:v>
                </c:pt>
                <c:pt idx="2">
                  <c:v>3.67</c:v>
                </c:pt>
                <c:pt idx="3">
                  <c:v>3.67</c:v>
                </c:pt>
                <c:pt idx="4">
                  <c:v>4.55</c:v>
                </c:pt>
                <c:pt idx="5">
                  <c:v>4.17</c:v>
                </c:pt>
                <c:pt idx="6">
                  <c:v>4.17</c:v>
                </c:pt>
                <c:pt idx="7">
                  <c:v>4.5</c:v>
                </c:pt>
                <c:pt idx="8">
                  <c:v>4.24</c:v>
                </c:pt>
                <c:pt idx="9">
                  <c:v>4.28</c:v>
                </c:pt>
                <c:pt idx="10">
                  <c:v>4.7</c:v>
                </c:pt>
                <c:pt idx="11">
                  <c:v>4.4400000000000004</c:v>
                </c:pt>
                <c:pt idx="12">
                  <c:v>5.04</c:v>
                </c:pt>
                <c:pt idx="13">
                  <c:v>4.3600000000000003</c:v>
                </c:pt>
                <c:pt idx="14">
                  <c:v>4.4400000000000004</c:v>
                </c:pt>
                <c:pt idx="15">
                  <c:v>4.22</c:v>
                </c:pt>
                <c:pt idx="16">
                  <c:v>4.43</c:v>
                </c:pt>
                <c:pt idx="17">
                  <c:v>4.45</c:v>
                </c:pt>
                <c:pt idx="18">
                  <c:v>4.3</c:v>
                </c:pt>
                <c:pt idx="19">
                  <c:v>4.55</c:v>
                </c:pt>
                <c:pt idx="20">
                  <c:v>5.65</c:v>
                </c:pt>
              </c:numCache>
            </c:numRef>
          </c:val>
          <c:smooth val="0"/>
          <c:extLst>
            <c:ext xmlns:c16="http://schemas.microsoft.com/office/drawing/2014/chart" uri="{C3380CC4-5D6E-409C-BE32-E72D297353CC}">
              <c16:uniqueId val="{00000005-B8BF-4018-8AD4-28E7CBE3478C}"/>
            </c:ext>
          </c:extLst>
        </c:ser>
        <c:ser>
          <c:idx val="3"/>
          <c:order val="3"/>
          <c:tx>
            <c:strRef>
              <c:f>Sheet1!$E$1</c:f>
              <c:strCache>
                <c:ptCount val="1"/>
                <c:pt idx="0">
                  <c:v>Overland Park, KS</c:v>
                </c:pt>
              </c:strCache>
            </c:strRef>
          </c:tx>
          <c:spPr>
            <a:ln w="12700" cap="rnd">
              <a:solidFill>
                <a:schemeClr val="accent6"/>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Sheet1!$E$2:$E$22</c:f>
              <c:numCache>
                <c:formatCode>\$##,###,###,##0.00_);[Red]\(\$##,###,###,##0.00\)</c:formatCode>
                <c:ptCount val="21"/>
                <c:pt idx="0">
                  <c:v>5.97</c:v>
                </c:pt>
                <c:pt idx="1">
                  <c:v>5.86</c:v>
                </c:pt>
                <c:pt idx="2">
                  <c:v>6.86</c:v>
                </c:pt>
                <c:pt idx="3">
                  <c:v>5.78</c:v>
                </c:pt>
                <c:pt idx="4">
                  <c:v>5.04</c:v>
                </c:pt>
                <c:pt idx="5">
                  <c:v>7.68</c:v>
                </c:pt>
                <c:pt idx="6">
                  <c:v>7</c:v>
                </c:pt>
                <c:pt idx="7">
                  <c:v>7.17</c:v>
                </c:pt>
                <c:pt idx="8">
                  <c:v>7.46</c:v>
                </c:pt>
                <c:pt idx="9">
                  <c:v>6.32</c:v>
                </c:pt>
                <c:pt idx="10">
                  <c:v>5.16</c:v>
                </c:pt>
                <c:pt idx="11">
                  <c:v>6.74</c:v>
                </c:pt>
                <c:pt idx="12">
                  <c:v>5.96</c:v>
                </c:pt>
                <c:pt idx="13">
                  <c:v>6.1</c:v>
                </c:pt>
                <c:pt idx="14">
                  <c:v>6.32</c:v>
                </c:pt>
                <c:pt idx="15">
                  <c:v>5.34</c:v>
                </c:pt>
                <c:pt idx="16">
                  <c:v>4.95</c:v>
                </c:pt>
                <c:pt idx="17">
                  <c:v>5.83</c:v>
                </c:pt>
                <c:pt idx="18">
                  <c:v>7.61</c:v>
                </c:pt>
                <c:pt idx="19">
                  <c:v>7.17</c:v>
                </c:pt>
                <c:pt idx="20">
                  <c:v>8.0500000000000007</c:v>
                </c:pt>
              </c:numCache>
            </c:numRef>
          </c:val>
          <c:smooth val="0"/>
          <c:extLst>
            <c:ext xmlns:c16="http://schemas.microsoft.com/office/drawing/2014/chart" uri="{C3380CC4-5D6E-409C-BE32-E72D297353CC}">
              <c16:uniqueId val="{00000006-B8BF-4018-8AD4-28E7CBE3478C}"/>
            </c:ext>
          </c:extLst>
        </c:ser>
        <c:dLbls>
          <c:showLegendKey val="0"/>
          <c:showVal val="0"/>
          <c:showCatName val="0"/>
          <c:showSerName val="0"/>
          <c:showPercent val="0"/>
          <c:showBubbleSize val="0"/>
        </c:dLbls>
        <c:smooth val="0"/>
        <c:axId val="701128047"/>
        <c:axId val="701125135"/>
      </c:lineChart>
      <c:catAx>
        <c:axId val="701128047"/>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5135"/>
        <c:crosses val="autoZero"/>
        <c:auto val="1"/>
        <c:lblAlgn val="ctr"/>
        <c:lblOffset val="100"/>
        <c:tickMarkSkip val="1"/>
        <c:noMultiLvlLbl val="0"/>
      </c:catAx>
      <c:valAx>
        <c:axId val="701125135"/>
        <c:scaling>
          <c:orientation val="minMax"/>
        </c:scaling>
        <c:delete val="0"/>
        <c:axPos val="l"/>
        <c:majorGridlines>
          <c:spPr>
            <a:ln w="9525" cap="flat" cmpd="sng" algn="ctr">
              <a:solidFill>
                <a:schemeClr val="bg1"/>
              </a:solidFill>
              <a:prstDash val="dash"/>
              <a:round/>
            </a:ln>
            <a:effectLst/>
          </c:spPr>
        </c:majorGridlines>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80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ora" pitchFamily="2"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8607019777419E-2"/>
          <c:y val="5.6421523887761775E-2"/>
          <c:w val="0.81958282358095469"/>
          <c:h val="0.56568189726734941"/>
        </c:manualLayout>
      </c:layout>
      <c:lineChart>
        <c:grouping val="standard"/>
        <c:varyColors val="0"/>
        <c:ser>
          <c:idx val="0"/>
          <c:order val="0"/>
          <c:tx>
            <c:strRef>
              <c:f>Sheet1!$B$1</c:f>
              <c:strCache>
                <c:ptCount val="1"/>
                <c:pt idx="0">
                  <c:v>Kansas City, KS</c:v>
                </c:pt>
              </c:strCache>
            </c:strRef>
          </c:tx>
          <c:spPr>
            <a:ln w="31750" cap="rnd">
              <a:solidFill>
                <a:schemeClr val="accent4"/>
              </a:solidFill>
              <a:round/>
            </a:ln>
            <a:effectLst/>
          </c:spPr>
          <c:marker>
            <c:symbol val="none"/>
          </c:marker>
          <c:dLbls>
            <c:dLbl>
              <c:idx val="20"/>
              <c:layout>
                <c:manualLayout>
                  <c:x val="0"/>
                  <c:y val="9.2357356063424052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Lor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C9-48AE-A1EC-102BF7446CC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Lora"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Sheet1!$B$2:$B$22</c:f>
              <c:numCache>
                <c:formatCode>#,##0.0%_);[Red]\-#,##0.0%</c:formatCode>
                <c:ptCount val="21"/>
                <c:pt idx="0">
                  <c:v>4.2999999999999997E-2</c:v>
                </c:pt>
                <c:pt idx="1">
                  <c:v>8.4000000000000005E-2</c:v>
                </c:pt>
                <c:pt idx="2">
                  <c:v>6.8000000000000005E-2</c:v>
                </c:pt>
                <c:pt idx="3">
                  <c:v>5.1999999999999998E-2</c:v>
                </c:pt>
                <c:pt idx="4">
                  <c:v>3.7999999999999999E-2</c:v>
                </c:pt>
                <c:pt idx="5">
                  <c:v>4.5999999999999999E-2</c:v>
                </c:pt>
                <c:pt idx="6">
                  <c:v>5.1999999999999998E-2</c:v>
                </c:pt>
                <c:pt idx="7">
                  <c:v>6.9000000000000006E-2</c:v>
                </c:pt>
                <c:pt idx="8">
                  <c:v>6.9000000000000006E-2</c:v>
                </c:pt>
                <c:pt idx="9">
                  <c:v>6.5000000000000002E-2</c:v>
                </c:pt>
                <c:pt idx="10">
                  <c:v>4.4999999999999998E-2</c:v>
                </c:pt>
                <c:pt idx="11">
                  <c:v>4.9000000000000002E-2</c:v>
                </c:pt>
                <c:pt idx="12">
                  <c:v>5.2999999999999999E-2</c:v>
                </c:pt>
                <c:pt idx="13">
                  <c:v>3.6999999999999998E-2</c:v>
                </c:pt>
                <c:pt idx="14">
                  <c:v>3.6999999999999998E-2</c:v>
                </c:pt>
                <c:pt idx="15">
                  <c:v>0.04</c:v>
                </c:pt>
                <c:pt idx="16">
                  <c:v>3.6999999999999998E-2</c:v>
                </c:pt>
                <c:pt idx="17">
                  <c:v>3.7999999999999999E-2</c:v>
                </c:pt>
                <c:pt idx="18">
                  <c:v>3.7999999999999999E-2</c:v>
                </c:pt>
                <c:pt idx="19">
                  <c:v>5.1999999999999998E-2</c:v>
                </c:pt>
                <c:pt idx="20">
                  <c:v>3.2000000000000001E-2</c:v>
                </c:pt>
              </c:numCache>
            </c:numRef>
          </c:val>
          <c:smooth val="0"/>
          <c:extLst>
            <c:ext xmlns:c16="http://schemas.microsoft.com/office/drawing/2014/chart" uri="{C3380CC4-5D6E-409C-BE32-E72D297353CC}">
              <c16:uniqueId val="{00000001-85C9-48AE-A1EC-102BF7446CC9}"/>
            </c:ext>
          </c:extLst>
        </c:ser>
        <c:ser>
          <c:idx val="1"/>
          <c:order val="1"/>
          <c:tx>
            <c:strRef>
              <c:f>Sheet1!$C$1</c:f>
              <c:strCache>
                <c:ptCount val="1"/>
                <c:pt idx="0">
                  <c:v>Region</c:v>
                </c:pt>
              </c:strCache>
            </c:strRef>
          </c:tx>
          <c:spPr>
            <a:ln w="19050" cap="rnd">
              <a:solidFill>
                <a:schemeClr val="tx1"/>
              </a:solidFill>
              <a:prstDash val="sysDash"/>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Sheet1!$C$2:$C$22</c:f>
              <c:numCache>
                <c:formatCode>#,##0.0%_);[Red]\-#,##0.0%</c:formatCode>
                <c:ptCount val="21"/>
                <c:pt idx="0">
                  <c:v>7.9000000000000001E-2</c:v>
                </c:pt>
                <c:pt idx="1">
                  <c:v>7.9000000000000001E-2</c:v>
                </c:pt>
                <c:pt idx="2">
                  <c:v>7.2999999999999995E-2</c:v>
                </c:pt>
                <c:pt idx="3">
                  <c:v>6.6000000000000003E-2</c:v>
                </c:pt>
                <c:pt idx="4">
                  <c:v>6.8000000000000005E-2</c:v>
                </c:pt>
                <c:pt idx="5">
                  <c:v>6.2E-2</c:v>
                </c:pt>
                <c:pt idx="6">
                  <c:v>5.8000000000000003E-2</c:v>
                </c:pt>
                <c:pt idx="7">
                  <c:v>6.6000000000000003E-2</c:v>
                </c:pt>
                <c:pt idx="8">
                  <c:v>6.8000000000000005E-2</c:v>
                </c:pt>
                <c:pt idx="9">
                  <c:v>6.9000000000000006E-2</c:v>
                </c:pt>
                <c:pt idx="10">
                  <c:v>5.3999999999999999E-2</c:v>
                </c:pt>
                <c:pt idx="11">
                  <c:v>0.05</c:v>
                </c:pt>
                <c:pt idx="12">
                  <c:v>6.7000000000000004E-2</c:v>
                </c:pt>
                <c:pt idx="13">
                  <c:v>6.0999999999999999E-2</c:v>
                </c:pt>
                <c:pt idx="14">
                  <c:v>5.8000000000000003E-2</c:v>
                </c:pt>
                <c:pt idx="15">
                  <c:v>6.3E-2</c:v>
                </c:pt>
                <c:pt idx="16">
                  <c:v>0.05</c:v>
                </c:pt>
                <c:pt idx="17">
                  <c:v>5.2999999999999999E-2</c:v>
                </c:pt>
                <c:pt idx="18">
                  <c:v>4.5999999999999999E-2</c:v>
                </c:pt>
                <c:pt idx="19">
                  <c:v>4.5999999999999999E-2</c:v>
                </c:pt>
                <c:pt idx="20">
                  <c:v>3.5000000000000003E-2</c:v>
                </c:pt>
              </c:numCache>
            </c:numRef>
          </c:val>
          <c:smooth val="0"/>
          <c:extLst>
            <c:ext xmlns:c16="http://schemas.microsoft.com/office/drawing/2014/chart" uri="{C3380CC4-5D6E-409C-BE32-E72D297353CC}">
              <c16:uniqueId val="{00000003-85C9-48AE-A1EC-102BF7446CC9}"/>
            </c:ext>
          </c:extLst>
        </c:ser>
        <c:ser>
          <c:idx val="2"/>
          <c:order val="2"/>
          <c:tx>
            <c:strRef>
              <c:f>Sheet1!$D$1</c:f>
              <c:strCache>
                <c:ptCount val="1"/>
                <c:pt idx="0">
                  <c:v>Kansas City, MO</c:v>
                </c:pt>
              </c:strCache>
            </c:strRef>
          </c:tx>
          <c:spPr>
            <a:ln w="12700" cap="rnd">
              <a:solidFill>
                <a:schemeClr val="accent1"/>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Sheet1!$D$2:$D$22</c:f>
              <c:numCache>
                <c:formatCode>#,##0.0%_);[Red]\-#,##0.0%</c:formatCode>
                <c:ptCount val="21"/>
                <c:pt idx="0">
                  <c:v>9.2999999999999999E-2</c:v>
                </c:pt>
                <c:pt idx="1">
                  <c:v>8.5000000000000006E-2</c:v>
                </c:pt>
                <c:pt idx="2">
                  <c:v>8.7999999999999995E-2</c:v>
                </c:pt>
                <c:pt idx="3">
                  <c:v>8.7999999999999995E-2</c:v>
                </c:pt>
                <c:pt idx="4">
                  <c:v>8.8999999999999996E-2</c:v>
                </c:pt>
                <c:pt idx="5">
                  <c:v>7.3999999999999996E-2</c:v>
                </c:pt>
                <c:pt idx="6">
                  <c:v>6.3E-2</c:v>
                </c:pt>
                <c:pt idx="7">
                  <c:v>7.3999999999999996E-2</c:v>
                </c:pt>
                <c:pt idx="8">
                  <c:v>7.3999999999999996E-2</c:v>
                </c:pt>
                <c:pt idx="9">
                  <c:v>7.0000000000000007E-2</c:v>
                </c:pt>
                <c:pt idx="10">
                  <c:v>5.3999999999999999E-2</c:v>
                </c:pt>
                <c:pt idx="11">
                  <c:v>4.9000000000000002E-2</c:v>
                </c:pt>
                <c:pt idx="12">
                  <c:v>0.109</c:v>
                </c:pt>
                <c:pt idx="13">
                  <c:v>9.9000000000000005E-2</c:v>
                </c:pt>
                <c:pt idx="14">
                  <c:v>9.2999999999999999E-2</c:v>
                </c:pt>
                <c:pt idx="15">
                  <c:v>9.5000000000000001E-2</c:v>
                </c:pt>
                <c:pt idx="16">
                  <c:v>4.2000000000000003E-2</c:v>
                </c:pt>
                <c:pt idx="17">
                  <c:v>4.9000000000000002E-2</c:v>
                </c:pt>
                <c:pt idx="18">
                  <c:v>4.1000000000000002E-2</c:v>
                </c:pt>
                <c:pt idx="19">
                  <c:v>5.0999999999999997E-2</c:v>
                </c:pt>
                <c:pt idx="20">
                  <c:v>3.9E-2</c:v>
                </c:pt>
              </c:numCache>
            </c:numRef>
          </c:val>
          <c:smooth val="0"/>
          <c:extLst>
            <c:ext xmlns:c16="http://schemas.microsoft.com/office/drawing/2014/chart" uri="{C3380CC4-5D6E-409C-BE32-E72D297353CC}">
              <c16:uniqueId val="{00000005-85C9-48AE-A1EC-102BF7446CC9}"/>
            </c:ext>
          </c:extLst>
        </c:ser>
        <c:ser>
          <c:idx val="3"/>
          <c:order val="3"/>
          <c:tx>
            <c:strRef>
              <c:f>Sheet1!$E$1</c:f>
              <c:strCache>
                <c:ptCount val="1"/>
                <c:pt idx="0">
                  <c:v>Overland Park, KS</c:v>
                </c:pt>
              </c:strCache>
            </c:strRef>
          </c:tx>
          <c:spPr>
            <a:ln w="12700" cap="rnd">
              <a:solidFill>
                <a:schemeClr val="accent6"/>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Sheet1!$E$2:$E$22</c:f>
              <c:numCache>
                <c:formatCode>#,##0.0%_);[Red]\-#,##0.0%</c:formatCode>
                <c:ptCount val="21"/>
                <c:pt idx="0">
                  <c:v>5.8000000000000003E-2</c:v>
                </c:pt>
                <c:pt idx="1">
                  <c:v>6.2E-2</c:v>
                </c:pt>
                <c:pt idx="2">
                  <c:v>5.0999999999999997E-2</c:v>
                </c:pt>
                <c:pt idx="3">
                  <c:v>4.8000000000000001E-2</c:v>
                </c:pt>
                <c:pt idx="4">
                  <c:v>3.9E-2</c:v>
                </c:pt>
                <c:pt idx="5">
                  <c:v>4.1000000000000002E-2</c:v>
                </c:pt>
                <c:pt idx="6">
                  <c:v>3.2000000000000001E-2</c:v>
                </c:pt>
                <c:pt idx="7">
                  <c:v>4.2000000000000003E-2</c:v>
                </c:pt>
                <c:pt idx="8">
                  <c:v>5.7000000000000002E-2</c:v>
                </c:pt>
                <c:pt idx="9">
                  <c:v>0.10299999999999999</c:v>
                </c:pt>
                <c:pt idx="10">
                  <c:v>4.9000000000000002E-2</c:v>
                </c:pt>
                <c:pt idx="11">
                  <c:v>4.3999999999999997E-2</c:v>
                </c:pt>
                <c:pt idx="12">
                  <c:v>5.8000000000000003E-2</c:v>
                </c:pt>
                <c:pt idx="13">
                  <c:v>3.6999999999999998E-2</c:v>
                </c:pt>
                <c:pt idx="14">
                  <c:v>1.9E-2</c:v>
                </c:pt>
                <c:pt idx="15">
                  <c:v>2.4E-2</c:v>
                </c:pt>
                <c:pt idx="16">
                  <c:v>3.2000000000000001E-2</c:v>
                </c:pt>
                <c:pt idx="17">
                  <c:v>1.0999999999999999E-2</c:v>
                </c:pt>
                <c:pt idx="18">
                  <c:v>2.5999999999999999E-2</c:v>
                </c:pt>
                <c:pt idx="19">
                  <c:v>3.2000000000000001E-2</c:v>
                </c:pt>
                <c:pt idx="20">
                  <c:v>1.2E-2</c:v>
                </c:pt>
              </c:numCache>
            </c:numRef>
          </c:val>
          <c:smooth val="0"/>
          <c:extLst>
            <c:ext xmlns:c16="http://schemas.microsoft.com/office/drawing/2014/chart" uri="{C3380CC4-5D6E-409C-BE32-E72D297353CC}">
              <c16:uniqueId val="{00000006-85C9-48AE-A1EC-102BF7446CC9}"/>
            </c:ext>
          </c:extLst>
        </c:ser>
        <c:dLbls>
          <c:showLegendKey val="0"/>
          <c:showVal val="0"/>
          <c:showCatName val="0"/>
          <c:showSerName val="0"/>
          <c:showPercent val="0"/>
          <c:showBubbleSize val="0"/>
        </c:dLbls>
        <c:smooth val="0"/>
        <c:axId val="701128047"/>
        <c:axId val="701125135"/>
      </c:lineChart>
      <c:catAx>
        <c:axId val="701128047"/>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2700000" spcFirstLastPara="1" vertOverflow="ellipsis"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5135"/>
        <c:crosses val="autoZero"/>
        <c:auto val="1"/>
        <c:lblAlgn val="ctr"/>
        <c:lblOffset val="100"/>
        <c:tickMarkSkip val="1"/>
        <c:noMultiLvlLbl val="0"/>
      </c:catAx>
      <c:valAx>
        <c:axId val="701125135"/>
        <c:scaling>
          <c:orientation val="minMax"/>
        </c:scaling>
        <c:delete val="0"/>
        <c:axPos val="l"/>
        <c:majorGridlines>
          <c:spPr>
            <a:ln w="9525" cap="flat" cmpd="sng" algn="ctr">
              <a:solidFill>
                <a:schemeClr val="bg1"/>
              </a:solidFill>
              <a:prstDash val="dash"/>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crossAx val="7011280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Lor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ora"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581181359453841E-2"/>
          <c:y val="0.35639835406014064"/>
          <c:w val="0.29219601015403834"/>
          <c:h val="0.60859395862487953"/>
        </c:manualLayout>
      </c:layout>
      <c:doughnutChart>
        <c:varyColors val="1"/>
        <c:ser>
          <c:idx val="0"/>
          <c:order val="0"/>
          <c:tx>
            <c:strRef>
              <c:f>Sheet1!$B$1</c:f>
              <c:strCache>
                <c:ptCount val="1"/>
                <c:pt idx="0">
                  <c:v>Share of Key Industries by Total Businesses</c:v>
                </c:pt>
              </c:strCache>
            </c:strRef>
          </c:tx>
          <c:dPt>
            <c:idx val="0"/>
            <c:bubble3D val="0"/>
            <c:spPr>
              <a:solidFill>
                <a:schemeClr val="accent1"/>
              </a:solidFill>
              <a:ln>
                <a:noFill/>
              </a:ln>
              <a:effectLst/>
            </c:spPr>
            <c:extLst>
              <c:ext xmlns:c16="http://schemas.microsoft.com/office/drawing/2014/chart" uri="{C3380CC4-5D6E-409C-BE32-E72D297353CC}">
                <c16:uniqueId val="{00000001-9267-4F22-B4A6-71F89BA13360}"/>
              </c:ext>
            </c:extLst>
          </c:dPt>
          <c:dPt>
            <c:idx val="1"/>
            <c:bubble3D val="0"/>
            <c:spPr>
              <a:solidFill>
                <a:schemeClr val="accent2"/>
              </a:solidFill>
              <a:ln>
                <a:noFill/>
              </a:ln>
              <a:effectLst/>
            </c:spPr>
            <c:extLst>
              <c:ext xmlns:c16="http://schemas.microsoft.com/office/drawing/2014/chart" uri="{C3380CC4-5D6E-409C-BE32-E72D297353CC}">
                <c16:uniqueId val="{00000003-9267-4F22-B4A6-71F89BA13360}"/>
              </c:ext>
            </c:extLst>
          </c:dPt>
          <c:dPt>
            <c:idx val="2"/>
            <c:bubble3D val="0"/>
            <c:spPr>
              <a:solidFill>
                <a:schemeClr val="accent3"/>
              </a:solidFill>
              <a:ln>
                <a:noFill/>
              </a:ln>
              <a:effectLst/>
            </c:spPr>
            <c:extLst>
              <c:ext xmlns:c16="http://schemas.microsoft.com/office/drawing/2014/chart" uri="{C3380CC4-5D6E-409C-BE32-E72D297353CC}">
                <c16:uniqueId val="{00000005-9267-4F22-B4A6-71F89BA13360}"/>
              </c:ext>
            </c:extLst>
          </c:dPt>
          <c:dPt>
            <c:idx val="3"/>
            <c:bubble3D val="0"/>
            <c:spPr>
              <a:solidFill>
                <a:schemeClr val="accent4"/>
              </a:solidFill>
              <a:ln>
                <a:noFill/>
              </a:ln>
              <a:effectLst/>
            </c:spPr>
            <c:extLst>
              <c:ext xmlns:c16="http://schemas.microsoft.com/office/drawing/2014/chart" uri="{C3380CC4-5D6E-409C-BE32-E72D297353CC}">
                <c16:uniqueId val="{00000007-9267-4F22-B4A6-71F89BA13360}"/>
              </c:ext>
            </c:extLst>
          </c:dPt>
          <c:dPt>
            <c:idx val="4"/>
            <c:bubble3D val="0"/>
            <c:spPr>
              <a:solidFill>
                <a:schemeClr val="accent5"/>
              </a:solidFill>
              <a:ln>
                <a:noFill/>
              </a:ln>
              <a:effectLst/>
            </c:spPr>
            <c:extLst>
              <c:ext xmlns:c16="http://schemas.microsoft.com/office/drawing/2014/chart" uri="{C3380CC4-5D6E-409C-BE32-E72D297353CC}">
                <c16:uniqueId val="{00000009-9267-4F22-B4A6-71F89BA13360}"/>
              </c:ext>
            </c:extLst>
          </c:dPt>
          <c:dPt>
            <c:idx val="5"/>
            <c:bubble3D val="0"/>
            <c:spPr>
              <a:solidFill>
                <a:schemeClr val="accent6"/>
              </a:solidFill>
              <a:ln>
                <a:noFill/>
              </a:ln>
              <a:effectLst/>
            </c:spPr>
            <c:extLst>
              <c:ext xmlns:c16="http://schemas.microsoft.com/office/drawing/2014/chart" uri="{C3380CC4-5D6E-409C-BE32-E72D297353CC}">
                <c16:uniqueId val="{0000000B-9267-4F22-B4A6-71F89BA13360}"/>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9267-4F22-B4A6-71F89BA13360}"/>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9267-4F22-B4A6-71F89BA13360}"/>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9267-4F22-B4A6-71F89BA13360}"/>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9267-4F22-B4A6-71F89BA13360}"/>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9267-4F22-B4A6-71F89BA13360}"/>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9267-4F22-B4A6-71F89BA1336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Retail Trade (14%)</c:v>
                </c:pt>
                <c:pt idx="1">
                  <c:v>Professional, Scientific, and Technical Services (12%)</c:v>
                </c:pt>
                <c:pt idx="2">
                  <c:v>Construction (12%)</c:v>
                </c:pt>
                <c:pt idx="3">
                  <c:v>Administrative and Support, Waste Management/Remediation Services (10%)</c:v>
                </c:pt>
                <c:pt idx="4">
                  <c:v>Health Care and Social Assistance (10%)</c:v>
                </c:pt>
                <c:pt idx="5">
                  <c:v>Accommodation and Food Services (9%)</c:v>
                </c:pt>
                <c:pt idx="6">
                  <c:v>Other Services (Except Public Administration) (7%) </c:v>
                </c:pt>
                <c:pt idx="7">
                  <c:v>Transportation and Warehousing (6%)</c:v>
                </c:pt>
                <c:pt idx="8">
                  <c:v>Manufacturing (6%)</c:v>
                </c:pt>
                <c:pt idx="9">
                  <c:v>Finance and Insurance (5%)</c:v>
                </c:pt>
                <c:pt idx="10">
                  <c:v>Real Estate (5%)</c:v>
                </c:pt>
                <c:pt idx="11">
                  <c:v>Other Industry Sectors (4%)</c:v>
                </c:pt>
              </c:strCache>
            </c:strRef>
          </c:cat>
          <c:val>
            <c:numRef>
              <c:f>Sheet1!$B$2:$B$13</c:f>
              <c:numCache>
                <c:formatCode>General</c:formatCode>
                <c:ptCount val="12"/>
                <c:pt idx="0">
                  <c:v>450</c:v>
                </c:pt>
                <c:pt idx="1">
                  <c:v>389</c:v>
                </c:pt>
                <c:pt idx="2">
                  <c:v>388</c:v>
                </c:pt>
                <c:pt idx="3">
                  <c:v>334</c:v>
                </c:pt>
                <c:pt idx="4">
                  <c:v>311</c:v>
                </c:pt>
                <c:pt idx="5">
                  <c:v>285</c:v>
                </c:pt>
                <c:pt idx="6">
                  <c:v>237</c:v>
                </c:pt>
                <c:pt idx="7">
                  <c:v>203</c:v>
                </c:pt>
                <c:pt idx="8">
                  <c:v>202</c:v>
                </c:pt>
                <c:pt idx="9">
                  <c:v>155</c:v>
                </c:pt>
                <c:pt idx="10">
                  <c:v>145</c:v>
                </c:pt>
                <c:pt idx="11">
                  <c:v>141</c:v>
                </c:pt>
              </c:numCache>
            </c:numRef>
          </c:val>
          <c:extLst>
            <c:ext xmlns:c16="http://schemas.microsoft.com/office/drawing/2014/chart" uri="{C3380CC4-5D6E-409C-BE32-E72D297353CC}">
              <c16:uniqueId val="{00000000-5BF9-451A-9BB3-65D8611A2C16}"/>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73310744977861"/>
          <c:y val="0.10320711717475903"/>
          <c:w val="0.71813364741030594"/>
          <c:h val="0.4404437475120726"/>
        </c:manualLayout>
      </c:layout>
      <c:barChart>
        <c:barDir val="col"/>
        <c:grouping val="clustered"/>
        <c:varyColors val="0"/>
        <c:ser>
          <c:idx val="0"/>
          <c:order val="0"/>
          <c:tx>
            <c:strRef>
              <c:f>Sheet1!$B$1</c:f>
              <c:strCache>
                <c:ptCount val="1"/>
                <c:pt idx="0">
                  <c:v>Total Employment by Industry</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Health Care and Social Assistance</c:v>
                </c:pt>
                <c:pt idx="1">
                  <c:v>Transportation and Warehousing</c:v>
                </c:pt>
                <c:pt idx="2">
                  <c:v>Manufacturing</c:v>
                </c:pt>
                <c:pt idx="3">
                  <c:v>Retail Trade</c:v>
                </c:pt>
                <c:pt idx="4">
                  <c:v>Admin. and Support, Waste Management</c:v>
                </c:pt>
                <c:pt idx="5">
                  <c:v>Accommodation and Food Services</c:v>
                </c:pt>
                <c:pt idx="6">
                  <c:v>Construction</c:v>
                </c:pt>
                <c:pt idx="7">
                  <c:v>Professional, Scientific, and Technical</c:v>
                </c:pt>
                <c:pt idx="8">
                  <c:v>Other Services (Except Public Administration) </c:v>
                </c:pt>
                <c:pt idx="9">
                  <c:v>Management of Companies/Enterprises</c:v>
                </c:pt>
                <c:pt idx="10">
                  <c:v>Arts, Entertainment, and Recreation</c:v>
                </c:pt>
                <c:pt idx="11">
                  <c:v>Real Estate and Rental/Leasing</c:v>
                </c:pt>
                <c:pt idx="12">
                  <c:v>Finance and Insurance</c:v>
                </c:pt>
                <c:pt idx="13">
                  <c:v>Information</c:v>
                </c:pt>
                <c:pt idx="14">
                  <c:v>Educational Services</c:v>
                </c:pt>
                <c:pt idx="15">
                  <c:v>Mining, Quarrying, and Oil/Gas Extraction</c:v>
                </c:pt>
                <c:pt idx="16">
                  <c:v>Agriculture, Forestry, Fishing, and Hunting</c:v>
                </c:pt>
              </c:strCache>
            </c:strRef>
          </c:cat>
          <c:val>
            <c:numRef>
              <c:f>Sheet1!$B$2:$B$18</c:f>
              <c:numCache>
                <c:formatCode>_(* #,##0_);_(* \(#,##0\);_(* "-"??_);_(@_)</c:formatCode>
                <c:ptCount val="17"/>
                <c:pt idx="0">
                  <c:v>13949</c:v>
                </c:pt>
                <c:pt idx="1">
                  <c:v>12192</c:v>
                </c:pt>
                <c:pt idx="2">
                  <c:v>10797</c:v>
                </c:pt>
                <c:pt idx="3">
                  <c:v>7155</c:v>
                </c:pt>
                <c:pt idx="4">
                  <c:v>6364</c:v>
                </c:pt>
                <c:pt idx="5">
                  <c:v>5947</c:v>
                </c:pt>
                <c:pt idx="6">
                  <c:v>4184</c:v>
                </c:pt>
                <c:pt idx="7">
                  <c:v>1981</c:v>
                </c:pt>
                <c:pt idx="8">
                  <c:v>1807</c:v>
                </c:pt>
                <c:pt idx="9">
                  <c:v>1387</c:v>
                </c:pt>
                <c:pt idx="10">
                  <c:v>1200</c:v>
                </c:pt>
                <c:pt idx="11">
                  <c:v>975</c:v>
                </c:pt>
                <c:pt idx="12">
                  <c:v>960</c:v>
                </c:pt>
                <c:pt idx="13">
                  <c:v>598</c:v>
                </c:pt>
                <c:pt idx="14">
                  <c:v>312</c:v>
                </c:pt>
                <c:pt idx="15">
                  <c:v>62</c:v>
                </c:pt>
                <c:pt idx="16">
                  <c:v>15</c:v>
                </c:pt>
              </c:numCache>
            </c:numRef>
          </c:val>
          <c:extLst>
            <c:ext xmlns:c16="http://schemas.microsoft.com/office/drawing/2014/chart" uri="{C3380CC4-5D6E-409C-BE32-E72D297353CC}">
              <c16:uniqueId val="{00000000-458E-4C59-B76D-52357687E31D}"/>
            </c:ext>
          </c:extLst>
        </c:ser>
        <c:dLbls>
          <c:showLegendKey val="0"/>
          <c:showVal val="0"/>
          <c:showCatName val="0"/>
          <c:showSerName val="0"/>
          <c:showPercent val="0"/>
          <c:showBubbleSize val="0"/>
        </c:dLbls>
        <c:gapWidth val="59"/>
        <c:overlap val="-27"/>
        <c:axId val="1085745136"/>
        <c:axId val="868749760"/>
      </c:barChart>
      <c:catAx>
        <c:axId val="1085745136"/>
        <c:scaling>
          <c:orientation val="minMax"/>
        </c:scaling>
        <c:delete val="1"/>
        <c:axPos val="b"/>
        <c:numFmt formatCode="General" sourceLinked="1"/>
        <c:majorTickMark val="none"/>
        <c:minorTickMark val="none"/>
        <c:tickLblPos val="nextTo"/>
        <c:crossAx val="868749760"/>
        <c:crosses val="autoZero"/>
        <c:auto val="1"/>
        <c:lblAlgn val="ctr"/>
        <c:lblOffset val="100"/>
        <c:noMultiLvlLbl val="0"/>
      </c:catAx>
      <c:valAx>
        <c:axId val="868749760"/>
        <c:scaling>
          <c:orientation val="minMax"/>
        </c:scaling>
        <c:delete val="0"/>
        <c:axPos val="l"/>
        <c:majorGridlines>
          <c:spPr>
            <a:ln w="6350" cap="flat" cmpd="sng" algn="ctr">
              <a:solidFill>
                <a:schemeClr val="tx1">
                  <a:lumMod val="15000"/>
                  <a:lumOff val="85000"/>
                </a:schemeClr>
              </a:solidFill>
              <a:prstDash val="dash"/>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8574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7041983089005"/>
          <c:y val="2.5207003968227015E-2"/>
          <c:w val="0.80948258047766342"/>
          <c:h val="0.60475535153655025"/>
        </c:manualLayout>
      </c:layout>
      <c:barChart>
        <c:barDir val="col"/>
        <c:grouping val="clustered"/>
        <c:varyColors val="0"/>
        <c:ser>
          <c:idx val="0"/>
          <c:order val="0"/>
          <c:tx>
            <c:strRef>
              <c:f>Sheet1!$B$1</c:f>
              <c:strCache>
                <c:ptCount val="1"/>
                <c:pt idx="0">
                  <c:v>Total Private Sector Employment</c:v>
                </c:pt>
              </c:strCache>
            </c:strRef>
          </c:tx>
          <c:spPr>
            <a:solidFill>
              <a:schemeClr val="accent1"/>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1-E700-4284-A180-E26874033370}"/>
              </c:ext>
            </c:extLst>
          </c:dPt>
          <c:dLbls>
            <c:dLbl>
              <c:idx val="2"/>
              <c:spPr>
                <a:solidFill>
                  <a:schemeClr val="bg1"/>
                </a:solidFill>
                <a:ln>
                  <a:noFill/>
                </a:ln>
                <a:effectLst/>
              </c:spPr>
              <c:txPr>
                <a:bodyPr rot="0" spcFirstLastPara="1" vertOverflow="ellipsis" vert="horz" wrap="square" anchor="ctr" anchorCtr="1"/>
                <a:lstStyle/>
                <a:p>
                  <a:pPr>
                    <a:defRPr sz="1197" b="1" i="0" u="none" strike="noStrike" kern="1200" baseline="0">
                      <a:solidFill>
                        <a:schemeClr val="tx1"/>
                      </a:solidFill>
                      <a:latin typeface="Lora" pitchFamily="2"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E700-4284-A180-E26874033370}"/>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Lor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Leavenworth County, KS</c:v>
                </c:pt>
                <c:pt idx="1">
                  <c:v>Platte County, MO</c:v>
                </c:pt>
                <c:pt idx="2">
                  <c:v>Wyandotte County, KS</c:v>
                </c:pt>
                <c:pt idx="3">
                  <c:v>Clay County, MO</c:v>
                </c:pt>
                <c:pt idx="4">
                  <c:v>Jackson County, MO</c:v>
                </c:pt>
                <c:pt idx="5">
                  <c:v>Johnson County, KS</c:v>
                </c:pt>
              </c:strCache>
            </c:strRef>
          </c:cat>
          <c:val>
            <c:numRef>
              <c:f>Sheet1!$B$2:$B$7</c:f>
              <c:numCache>
                <c:formatCode>#,##0</c:formatCode>
                <c:ptCount val="6"/>
                <c:pt idx="0">
                  <c:v>12337</c:v>
                </c:pt>
                <c:pt idx="1">
                  <c:v>38923</c:v>
                </c:pt>
                <c:pt idx="2">
                  <c:v>72272</c:v>
                </c:pt>
                <c:pt idx="3">
                  <c:v>88259</c:v>
                </c:pt>
                <c:pt idx="4">
                  <c:v>305141</c:v>
                </c:pt>
                <c:pt idx="5">
                  <c:v>316098</c:v>
                </c:pt>
              </c:numCache>
            </c:numRef>
          </c:val>
          <c:extLst>
            <c:ext xmlns:c16="http://schemas.microsoft.com/office/drawing/2014/chart" uri="{C3380CC4-5D6E-409C-BE32-E72D297353CC}">
              <c16:uniqueId val="{00000002-E700-4284-A180-E26874033370}"/>
            </c:ext>
          </c:extLst>
        </c:ser>
        <c:dLbls>
          <c:showLegendKey val="0"/>
          <c:showVal val="0"/>
          <c:showCatName val="0"/>
          <c:showSerName val="0"/>
          <c:showPercent val="0"/>
          <c:showBubbleSize val="0"/>
        </c:dLbls>
        <c:gapWidth val="100"/>
        <c:overlap val="-45"/>
        <c:axId val="382128800"/>
        <c:axId val="379949600"/>
      </c:barChart>
      <c:catAx>
        <c:axId val="382128800"/>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9949600"/>
        <c:crosses val="autoZero"/>
        <c:auto val="1"/>
        <c:lblAlgn val="ctr"/>
        <c:lblOffset val="100"/>
        <c:noMultiLvlLbl val="0"/>
      </c:catAx>
      <c:valAx>
        <c:axId val="379949600"/>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212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84551505556747E-2"/>
          <c:y val="9.2755800437705135E-2"/>
          <c:w val="0.62635342069160671"/>
          <c:h val="0.79025440951507209"/>
        </c:manualLayout>
      </c:layout>
      <c:barChart>
        <c:barDir val="bar"/>
        <c:grouping val="clustered"/>
        <c:varyColors val="0"/>
        <c:ser>
          <c:idx val="0"/>
          <c:order val="0"/>
          <c:tx>
            <c:strRef>
              <c:f>Sheet1!$B$1</c:f>
              <c:strCache>
                <c:ptCount val="1"/>
                <c:pt idx="0">
                  <c:v>Employment Change (2018-2021)</c:v>
                </c:pt>
              </c:strCache>
            </c:strRef>
          </c:tx>
          <c:spPr>
            <a:solidFill>
              <a:schemeClr val="accent1"/>
            </a:solidFill>
            <a:ln>
              <a:noFill/>
            </a:ln>
            <a:effectLst/>
          </c:spPr>
          <c:invertIfNegative val="0"/>
          <c:dPt>
            <c:idx val="3"/>
            <c:invertIfNegative val="0"/>
            <c:bubble3D val="0"/>
            <c:spPr>
              <a:solidFill>
                <a:schemeClr val="accent4"/>
              </a:solidFill>
              <a:ln>
                <a:noFill/>
              </a:ln>
              <a:effectLst/>
            </c:spPr>
            <c:extLst>
              <c:ext xmlns:c16="http://schemas.microsoft.com/office/drawing/2014/chart" uri="{C3380CC4-5D6E-409C-BE32-E72D297353CC}">
                <c16:uniqueId val="{00000001-38FA-473A-B103-302E9DB4DA31}"/>
              </c:ext>
            </c:extLst>
          </c:dPt>
          <c:dLbls>
            <c:dLbl>
              <c:idx val="3"/>
              <c:spPr>
                <a:solidFill>
                  <a:schemeClr val="bg1"/>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38FA-473A-B103-302E9DB4DA31}"/>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Kansas City, MO-KS MSA</c:v>
                </c:pt>
                <c:pt idx="1">
                  <c:v>Platte County, MO</c:v>
                </c:pt>
                <c:pt idx="2">
                  <c:v>Leavenworth County, KS</c:v>
                </c:pt>
                <c:pt idx="3">
                  <c:v>Wyandotte County, KS</c:v>
                </c:pt>
                <c:pt idx="4">
                  <c:v>Jackson County, MO</c:v>
                </c:pt>
                <c:pt idx="5">
                  <c:v>Johnson County, KS</c:v>
                </c:pt>
                <c:pt idx="6">
                  <c:v>Clay County, MO</c:v>
                </c:pt>
              </c:strCache>
            </c:strRef>
          </c:cat>
          <c:val>
            <c:numRef>
              <c:f>Sheet1!$B$2:$B$8</c:f>
              <c:numCache>
                <c:formatCode>0.0%</c:formatCode>
                <c:ptCount val="7"/>
                <c:pt idx="0">
                  <c:v>-1.9E-2</c:v>
                </c:pt>
                <c:pt idx="1">
                  <c:v>-8.6999999999999994E-2</c:v>
                </c:pt>
                <c:pt idx="2">
                  <c:v>-4.4999999999999998E-2</c:v>
                </c:pt>
                <c:pt idx="3">
                  <c:v>-3.7999999999999999E-2</c:v>
                </c:pt>
                <c:pt idx="4">
                  <c:v>-2.9000000000000001E-2</c:v>
                </c:pt>
                <c:pt idx="5">
                  <c:v>-7.0000000000000001E-3</c:v>
                </c:pt>
                <c:pt idx="6">
                  <c:v>-1.0000000000000001E-5</c:v>
                </c:pt>
              </c:numCache>
            </c:numRef>
          </c:val>
          <c:extLst>
            <c:ext xmlns:c16="http://schemas.microsoft.com/office/drawing/2014/chart" uri="{C3380CC4-5D6E-409C-BE32-E72D297353CC}">
              <c16:uniqueId val="{00000002-CF21-41CE-B576-17B5DACEC609}"/>
            </c:ext>
          </c:extLst>
        </c:ser>
        <c:dLbls>
          <c:showLegendKey val="0"/>
          <c:showVal val="0"/>
          <c:showCatName val="0"/>
          <c:showSerName val="0"/>
          <c:showPercent val="0"/>
          <c:showBubbleSize val="0"/>
        </c:dLbls>
        <c:gapWidth val="70"/>
        <c:axId val="382128800"/>
        <c:axId val="379949600"/>
      </c:barChart>
      <c:catAx>
        <c:axId val="382128800"/>
        <c:scaling>
          <c:orientation val="minMax"/>
        </c:scaling>
        <c:delete val="0"/>
        <c:axPos val="l"/>
        <c:numFmt formatCode="General" sourceLinked="1"/>
        <c:majorTickMark val="none"/>
        <c:minorTickMark val="none"/>
        <c:tickLblPos val="high"/>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9949600"/>
        <c:crosses val="autoZero"/>
        <c:auto val="1"/>
        <c:lblAlgn val="ctr"/>
        <c:lblOffset val="100"/>
        <c:noMultiLvlLbl val="0"/>
      </c:catAx>
      <c:valAx>
        <c:axId val="379949600"/>
        <c:scaling>
          <c:orientation val="minMax"/>
          <c:min val="-0.16000000000000003"/>
        </c:scaling>
        <c:delete val="0"/>
        <c:axPos val="b"/>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2128800"/>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73748246455479"/>
          <c:y val="0.14151318866103499"/>
          <c:w val="0.79112161691584149"/>
          <c:h val="0.53283484075102239"/>
        </c:manualLayout>
      </c:layout>
      <c:barChart>
        <c:barDir val="col"/>
        <c:grouping val="clustered"/>
        <c:varyColors val="0"/>
        <c:ser>
          <c:idx val="0"/>
          <c:order val="0"/>
          <c:tx>
            <c:strRef>
              <c:f>Sheet1!$B$1</c:f>
              <c:strCache>
                <c:ptCount val="1"/>
                <c:pt idx="0">
                  <c:v>Average Annual Wage per Employee</c:v>
                </c:pt>
              </c:strCache>
            </c:strRef>
          </c:tx>
          <c:spPr>
            <a:solidFill>
              <a:schemeClr val="accent1"/>
            </a:solidFill>
            <a:ln>
              <a:noFill/>
            </a:ln>
            <a:effectLst/>
          </c:spPr>
          <c:invertIfNegative val="0"/>
          <c:dPt>
            <c:idx val="3"/>
            <c:invertIfNegative val="0"/>
            <c:bubble3D val="0"/>
            <c:spPr>
              <a:solidFill>
                <a:schemeClr val="accent4"/>
              </a:solidFill>
              <a:ln>
                <a:noFill/>
              </a:ln>
              <a:effectLst/>
            </c:spPr>
            <c:extLst>
              <c:ext xmlns:c16="http://schemas.microsoft.com/office/drawing/2014/chart" uri="{C3380CC4-5D6E-409C-BE32-E72D297353CC}">
                <c16:uniqueId val="{00000003-9940-441F-9907-F49911AD648A}"/>
              </c:ext>
            </c:extLst>
          </c:dPt>
          <c:dLbls>
            <c:dLbl>
              <c:idx val="3"/>
              <c:spPr>
                <a:solidFill>
                  <a:schemeClr val="bg1"/>
                </a:solidFill>
                <a:ln>
                  <a:noFill/>
                </a:ln>
                <a:effectLst/>
              </c:spPr>
              <c:txPr>
                <a:bodyPr rot="0" spcFirstLastPara="1" vertOverflow="ellipsis" vert="horz" wrap="square" anchor="ctr" anchorCtr="1"/>
                <a:lstStyle/>
                <a:p>
                  <a:pPr>
                    <a:defRPr sz="1000" b="1" i="0" u="none" strike="noStrike" kern="1200" baseline="0">
                      <a:solidFill>
                        <a:schemeClr val="tx1"/>
                      </a:solidFill>
                      <a:latin typeface="Lora" pitchFamily="2"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9940-441F-9907-F49911AD648A}"/>
                </c:ext>
              </c:extLst>
            </c:dLbl>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Lor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Leavenworth County, KS</c:v>
                </c:pt>
                <c:pt idx="1">
                  <c:v>Clay County, MO</c:v>
                </c:pt>
                <c:pt idx="2">
                  <c:v>Platte County, MO</c:v>
                </c:pt>
                <c:pt idx="3">
                  <c:v>Wyandotte County, KS</c:v>
                </c:pt>
                <c:pt idx="4">
                  <c:v>Jackson County, MO</c:v>
                </c:pt>
                <c:pt idx="5">
                  <c:v>Johnson County, KS</c:v>
                </c:pt>
              </c:strCache>
            </c:strRef>
          </c:cat>
          <c:val>
            <c:numRef>
              <c:f>Sheet1!$B$2:$B$7</c:f>
              <c:numCache>
                <c:formatCode>_("$"* #,##0_);_("$"* \(#,##0\);_("$"* "-"??_);_(@_)</c:formatCode>
                <c:ptCount val="6"/>
                <c:pt idx="0">
                  <c:v>43566</c:v>
                </c:pt>
                <c:pt idx="1">
                  <c:v>54526</c:v>
                </c:pt>
                <c:pt idx="2">
                  <c:v>56003</c:v>
                </c:pt>
                <c:pt idx="3">
                  <c:v>57881</c:v>
                </c:pt>
                <c:pt idx="4">
                  <c:v>65251</c:v>
                </c:pt>
                <c:pt idx="5">
                  <c:v>68303</c:v>
                </c:pt>
              </c:numCache>
            </c:numRef>
          </c:val>
          <c:extLst>
            <c:ext xmlns:c16="http://schemas.microsoft.com/office/drawing/2014/chart" uri="{C3380CC4-5D6E-409C-BE32-E72D297353CC}">
              <c16:uniqueId val="{00000002-9940-441F-9907-F49911AD648A}"/>
            </c:ext>
          </c:extLst>
        </c:ser>
        <c:dLbls>
          <c:showLegendKey val="0"/>
          <c:showVal val="0"/>
          <c:showCatName val="0"/>
          <c:showSerName val="0"/>
          <c:showPercent val="0"/>
          <c:showBubbleSize val="0"/>
        </c:dLbls>
        <c:gapWidth val="100"/>
        <c:overlap val="-45"/>
        <c:axId val="382128800"/>
        <c:axId val="379949600"/>
      </c:barChart>
      <c:catAx>
        <c:axId val="382128800"/>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9949600"/>
        <c:crosses val="autoZero"/>
        <c:auto val="1"/>
        <c:lblAlgn val="ctr"/>
        <c:lblOffset val="100"/>
        <c:noMultiLvlLbl val="0"/>
      </c:catAx>
      <c:valAx>
        <c:axId val="379949600"/>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212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2575063726127"/>
          <c:y val="0.15918599548429399"/>
          <c:w val="0.68290674605201596"/>
          <c:h val="0.70274615839092602"/>
        </c:manualLayout>
      </c:layout>
      <c:doughnutChart>
        <c:varyColors val="1"/>
        <c:ser>
          <c:idx val="0"/>
          <c:order val="0"/>
          <c:tx>
            <c:strRef>
              <c:f>Sheet1!$B$1</c:f>
              <c:strCache>
                <c:ptCount val="1"/>
                <c:pt idx="0">
                  <c:v>Kansas City, KS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47A4-4CF4-9A1A-81399C1F2E0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7A4-4CF4-9A1A-81399C1F2E0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47A4-4CF4-9A1A-81399C1F2E0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 Collar</c:v>
                </c:pt>
                <c:pt idx="1">
                  <c:v>Blue Collar</c:v>
                </c:pt>
                <c:pt idx="2">
                  <c:v>Service</c:v>
                </c:pt>
              </c:strCache>
            </c:strRef>
          </c:cat>
          <c:val>
            <c:numRef>
              <c:f>Sheet1!$B$2:$B$4</c:f>
              <c:numCache>
                <c:formatCode>0.00%</c:formatCode>
                <c:ptCount val="3"/>
                <c:pt idx="0">
                  <c:v>0.46300000000000002</c:v>
                </c:pt>
                <c:pt idx="1">
                  <c:v>0.33900000000000002</c:v>
                </c:pt>
                <c:pt idx="2">
                  <c:v>0.19800000000000001</c:v>
                </c:pt>
              </c:numCache>
            </c:numRef>
          </c:val>
          <c:extLst>
            <c:ext xmlns:c16="http://schemas.microsoft.com/office/drawing/2014/chart" uri="{C3380CC4-5D6E-409C-BE32-E72D297353CC}">
              <c16:uniqueId val="{00000000-FD5C-442F-9F79-6439DE4EF52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Kansas City, MO</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11B2-41E6-9DAA-5FBFC2C4DD5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1B2-41E6-9DAA-5FBFC2C4DD5F}"/>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11B2-41E6-9DAA-5FBFC2C4DD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 Collar</c:v>
                </c:pt>
                <c:pt idx="1">
                  <c:v>Blue Collar</c:v>
                </c:pt>
                <c:pt idx="2">
                  <c:v>Service</c:v>
                </c:pt>
              </c:strCache>
            </c:strRef>
          </c:cat>
          <c:val>
            <c:numRef>
              <c:f>Sheet1!$B$2:$B$4</c:f>
              <c:numCache>
                <c:formatCode>0.00%</c:formatCode>
                <c:ptCount val="3"/>
                <c:pt idx="0">
                  <c:v>0.63600000000000001</c:v>
                </c:pt>
                <c:pt idx="1">
                  <c:v>0.20399999999999999</c:v>
                </c:pt>
                <c:pt idx="2">
                  <c:v>0.16</c:v>
                </c:pt>
              </c:numCache>
            </c:numRef>
          </c:val>
          <c:extLst>
            <c:ext xmlns:c16="http://schemas.microsoft.com/office/drawing/2014/chart" uri="{C3380CC4-5D6E-409C-BE32-E72D297353CC}">
              <c16:uniqueId val="{00000006-11B2-41E6-9DAA-5FBFC2C4DD5F}"/>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Overland Park</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A9AD-45F9-81E4-920AD41FF13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9AD-45F9-81E4-920AD41FF138}"/>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A9AD-45F9-81E4-920AD41FF13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ora" pitchFamily="2"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White Collar</c:v>
                </c:pt>
                <c:pt idx="1">
                  <c:v>Blue Collar</c:v>
                </c:pt>
                <c:pt idx="2">
                  <c:v>Service</c:v>
                </c:pt>
              </c:strCache>
            </c:strRef>
          </c:cat>
          <c:val>
            <c:numRef>
              <c:f>Sheet1!$B$2:$B$4</c:f>
              <c:numCache>
                <c:formatCode>0.00%</c:formatCode>
                <c:ptCount val="3"/>
                <c:pt idx="0">
                  <c:v>0.80500000000000005</c:v>
                </c:pt>
                <c:pt idx="1">
                  <c:v>9.8000000000000004E-2</c:v>
                </c:pt>
                <c:pt idx="2">
                  <c:v>9.7000000000000003E-2</c:v>
                </c:pt>
              </c:numCache>
            </c:numRef>
          </c:val>
          <c:extLst>
            <c:ext xmlns:c16="http://schemas.microsoft.com/office/drawing/2014/chart" uri="{C3380CC4-5D6E-409C-BE32-E72D297353CC}">
              <c16:uniqueId val="{00000006-A9AD-45F9-81E4-920AD41FF138}"/>
            </c:ext>
          </c:extLst>
        </c:ser>
        <c:dLbls>
          <c:showLegendKey val="0"/>
          <c:showVal val="1"/>
          <c:showCatName val="0"/>
          <c:showSerName val="0"/>
          <c:showPercent val="0"/>
          <c:showBubbleSize val="0"/>
          <c:showLeaderLines val="1"/>
        </c:dLbls>
        <c:firstSliceAng val="0"/>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4_CE2C0E4F.xml><?xml version="1.0" encoding="utf-8"?>
<p188:cmLst xmlns:a="http://schemas.openxmlformats.org/drawingml/2006/main" xmlns:r="http://schemas.openxmlformats.org/officeDocument/2006/relationships" xmlns:p188="http://schemas.microsoft.com/office/powerpoint/2018/8/main">
  <p188:cm id="{403D345D-C032-4C82-A4AB-5C2DBF2562DF}" authorId="{0E1272F6-F6FC-C6B5-AA29-84CB74F82C74}" created="2024-10-17T19:30:51.016">
    <ac:deMkLst xmlns:ac="http://schemas.microsoft.com/office/drawing/2013/main/command">
      <pc:docMk xmlns:pc="http://schemas.microsoft.com/office/powerpoint/2013/main/command"/>
      <pc:sldMk xmlns:pc="http://schemas.microsoft.com/office/powerpoint/2013/main/command" cId="3458993743" sldId="260"/>
      <ac:graphicFrameMk id="6" creationId="{90017D58-E5C1-1CB4-C4C6-F83CB7D41D1C}"/>
    </ac:deMkLst>
    <p188:txBody>
      <a:bodyPr/>
      <a:lstStyle/>
      <a:p>
        <a:r>
          <a:rPr lang="en-US"/>
          <a:t>Need to figure out how to update this</a:t>
        </a:r>
      </a:p>
    </p188:txBody>
  </p188:cm>
</p188:cmLst>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0.05143</cdr:x>
      <cdr:y>0.54179</cdr:y>
    </cdr:from>
    <cdr:to>
      <cdr:x>0.88607</cdr:x>
      <cdr:y>0.9685</cdr:y>
    </cdr:to>
    <cdr:pic>
      <cdr:nvPicPr>
        <cdr:cNvPr id="2" name="chart">
          <a:extLst xmlns:a="http://schemas.openxmlformats.org/drawingml/2006/main">
            <a:ext uri="{FF2B5EF4-FFF2-40B4-BE49-F238E27FC236}">
              <a16:creationId xmlns:a16="http://schemas.microsoft.com/office/drawing/2014/main" id="{BEEC4D89-3364-44D4-D3A7-844724A6A4A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13056" b="6314"/>
        <a:stretch xmlns:a="http://schemas.openxmlformats.org/drawingml/2006/main"/>
      </cdr:blipFill>
      <cdr:spPr>
        <a:xfrm xmlns:a="http://schemas.openxmlformats.org/drawingml/2006/main">
          <a:off x="441657" y="2661924"/>
          <a:ext cx="7166921" cy="209650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0.10681</cdr:x>
      <cdr:y>0.54753</cdr:y>
    </cdr:from>
    <cdr:to>
      <cdr:x>0.97734</cdr:x>
      <cdr:y>0.9495</cdr:y>
    </cdr:to>
    <cdr:pic>
      <cdr:nvPicPr>
        <cdr:cNvPr id="2" name="Picture 1" descr="A picture containing text&#10;&#10;Description automatically generated">
          <a:extLst xmlns:a="http://schemas.openxmlformats.org/drawingml/2006/main">
            <a:ext uri="{FF2B5EF4-FFF2-40B4-BE49-F238E27FC236}">
              <a16:creationId xmlns:a16="http://schemas.microsoft.com/office/drawing/2014/main" id="{53F61E21-5F10-6936-7C52-A22A8A6AA573}"/>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3419"/>
        <a:stretch xmlns:a="http://schemas.openxmlformats.org/drawingml/2006/main"/>
      </cdr:blipFill>
      <cdr:spPr>
        <a:xfrm xmlns:a="http://schemas.openxmlformats.org/drawingml/2006/main">
          <a:off x="978417" y="2690119"/>
          <a:ext cx="7974319" cy="1974990"/>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E6071-8EF4-634F-ABF8-7DD23B405886}"/>
              </a:ext>
            </a:extLst>
          </p:cNvPr>
          <p:cNvSpPr/>
          <p:nvPr userDrawn="1"/>
        </p:nvSpPr>
        <p:spPr>
          <a:xfrm>
            <a:off x="11780520" y="6446520"/>
            <a:ext cx="411480" cy="411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089E20-0DE1-480C-BFF2-E5C5141EDB09}" type="slidenum">
              <a:rPr lang="en-US" sz="1200" b="0" i="0" u="none" strike="noStrike" baseline="0" smtClean="0">
                <a:solidFill>
                  <a:srgbClr val="FFFFFF"/>
                </a:solidFill>
                <a:latin typeface="Montserrat SemiBold" panose="00000700000000000000" pitchFamily="2" charset="0"/>
              </a:rPr>
              <a:t>‹#›</a:t>
            </a:fld>
            <a:endParaRPr lang="en-US" sz="1200" dirty="0">
              <a:latin typeface="Montserrat SemiBold" panose="00000700000000000000" pitchFamily="2" charset="0"/>
            </a:endParaRPr>
          </a:p>
        </p:txBody>
      </p:sp>
      <p:sp>
        <p:nvSpPr>
          <p:cNvPr id="3" name="TextBox 2">
            <a:extLst>
              <a:ext uri="{FF2B5EF4-FFF2-40B4-BE49-F238E27FC236}">
                <a16:creationId xmlns:a16="http://schemas.microsoft.com/office/drawing/2014/main" id="{E495DB98-CDE5-5204-B57B-6CA15B870851}"/>
              </a:ext>
            </a:extLst>
          </p:cNvPr>
          <p:cNvSpPr txBox="1"/>
          <p:nvPr userDrawn="1"/>
        </p:nvSpPr>
        <p:spPr>
          <a:xfrm>
            <a:off x="5963478" y="6527794"/>
            <a:ext cx="5774685" cy="241413"/>
          </a:xfrm>
          <a:prstGeom prst="rect">
            <a:avLst/>
          </a:prstGeom>
          <a:noFill/>
        </p:spPr>
        <p:txBody>
          <a:bodyPr wrap="square">
            <a:spAutoFit/>
          </a:bodyPr>
          <a:lstStyle/>
          <a:p>
            <a:pPr marL="0" marR="0" algn="r">
              <a:lnSpc>
                <a:spcPct val="115000"/>
              </a:lnSpc>
              <a:tabLst>
                <a:tab pos="574040" algn="l"/>
              </a:tabLst>
            </a:pPr>
            <a:r>
              <a:rPr lang="es-ES" sz="900" dirty="0">
                <a:solidFill>
                  <a:schemeClr val="tx1"/>
                </a:solidFill>
                <a:latin typeface="Lora" pitchFamily="2" charset="0"/>
              </a:rPr>
              <a:t>Vistazo del Estado de la Economía </a:t>
            </a:r>
            <a:r>
              <a:rPr lang="en-US" sz="900" dirty="0">
                <a:solidFill>
                  <a:schemeClr val="tx1"/>
                </a:solidFill>
                <a:latin typeface="Lora" pitchFamily="2" charset="0"/>
              </a:rPr>
              <a:t>|  </a:t>
            </a:r>
            <a:r>
              <a:rPr lang="es-ES" sz="900" dirty="0">
                <a:solidFill>
                  <a:schemeClr val="tx1"/>
                </a:solidFill>
                <a:latin typeface="Lora" pitchFamily="2" charset="0"/>
              </a:rPr>
              <a:t>Plan Estratégico de Desarrollo Económico de Kansas City</a:t>
            </a:r>
            <a:endParaRPr lang="en-US" sz="900" dirty="0">
              <a:solidFill>
                <a:schemeClr val="tx1"/>
              </a:solidFill>
              <a:latin typeface="Lora" pitchFamily="2" charset="0"/>
            </a:endParaRPr>
          </a:p>
        </p:txBody>
      </p:sp>
    </p:spTree>
    <p:extLst>
      <p:ext uri="{BB962C8B-B14F-4D97-AF65-F5344CB8AC3E}">
        <p14:creationId xmlns:p14="http://schemas.microsoft.com/office/powerpoint/2010/main" val="97117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BA526-F7D9-7E6D-183E-5FF701B3DD08}"/>
              </a:ext>
            </a:extLst>
          </p:cNvPr>
          <p:cNvSpPr/>
          <p:nvPr userDrawn="1"/>
        </p:nvSpPr>
        <p:spPr>
          <a:xfrm>
            <a:off x="6477000" y="0"/>
            <a:ext cx="5715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0F983F8-B0D2-6C68-8D0A-EB8596F7B4C7}"/>
              </a:ext>
            </a:extLst>
          </p:cNvPr>
          <p:cNvSpPr/>
          <p:nvPr userDrawn="1"/>
        </p:nvSpPr>
        <p:spPr>
          <a:xfrm>
            <a:off x="11780520" y="6446520"/>
            <a:ext cx="411480" cy="411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089E20-0DE1-480C-BFF2-E5C5141EDB09}" type="slidenum">
              <a:rPr lang="en-US" sz="1200" b="0" i="0" u="none" strike="noStrike" baseline="0" smtClean="0">
                <a:solidFill>
                  <a:srgbClr val="FFFFFF"/>
                </a:solidFill>
                <a:latin typeface="Montserrat SemiBold" panose="00000700000000000000" pitchFamily="2" charset="0"/>
              </a:rPr>
              <a:t>‹#›</a:t>
            </a:fld>
            <a:endParaRPr lang="en-US" sz="1200" dirty="0">
              <a:latin typeface="Montserrat SemiBold" panose="00000700000000000000" pitchFamily="2" charset="0"/>
            </a:endParaRPr>
          </a:p>
        </p:txBody>
      </p:sp>
    </p:spTree>
    <p:extLst>
      <p:ext uri="{BB962C8B-B14F-4D97-AF65-F5344CB8AC3E}">
        <p14:creationId xmlns:p14="http://schemas.microsoft.com/office/powerpoint/2010/main" val="344395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BA526-F7D9-7E6D-183E-5FF701B3DD08}"/>
              </a:ext>
            </a:extLst>
          </p:cNvPr>
          <p:cNvSpPr/>
          <p:nvPr userDrawn="1"/>
        </p:nvSpPr>
        <p:spPr>
          <a:xfrm>
            <a:off x="0" y="0"/>
            <a:ext cx="12192000" cy="6858000"/>
          </a:xfrm>
          <a:prstGeom prst="rect">
            <a:avLst/>
          </a:prstGeom>
          <a:solidFill>
            <a:srgbClr val="26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0F983F8-B0D2-6C68-8D0A-EB8596F7B4C7}"/>
              </a:ext>
            </a:extLst>
          </p:cNvPr>
          <p:cNvSpPr/>
          <p:nvPr userDrawn="1"/>
        </p:nvSpPr>
        <p:spPr>
          <a:xfrm>
            <a:off x="11780520" y="6446520"/>
            <a:ext cx="411480" cy="411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089E20-0DE1-480C-BFF2-E5C5141EDB09}" type="slidenum">
              <a:rPr lang="en-US" sz="1200" b="0" i="0" u="none" strike="noStrike" baseline="0" smtClean="0">
                <a:solidFill>
                  <a:srgbClr val="FFFFFF"/>
                </a:solidFill>
                <a:latin typeface="Montserrat SemiBold" panose="00000700000000000000" pitchFamily="2" charset="0"/>
              </a:rPr>
              <a:t>‹#›</a:t>
            </a:fld>
            <a:endParaRPr lang="en-US" sz="1200" dirty="0">
              <a:latin typeface="Montserrat SemiBold" panose="00000700000000000000" pitchFamily="2" charset="0"/>
            </a:endParaRPr>
          </a:p>
        </p:txBody>
      </p:sp>
    </p:spTree>
    <p:extLst>
      <p:ext uri="{BB962C8B-B14F-4D97-AF65-F5344CB8AC3E}">
        <p14:creationId xmlns:p14="http://schemas.microsoft.com/office/powerpoint/2010/main" val="392373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55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85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503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00269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34.png"/><Relationship Id="rId3" Type="http://schemas.openxmlformats.org/officeDocument/2006/relationships/chart" Target="../charts/chart8.xml"/><Relationship Id="rId7" Type="http://schemas.openxmlformats.org/officeDocument/2006/relationships/chart" Target="../charts/chart10.xml"/><Relationship Id="rId12" Type="http://schemas.openxmlformats.org/officeDocument/2006/relationships/image" Target="../media/image33.svg"/><Relationship Id="rId2" Type="http://schemas.openxmlformats.org/officeDocument/2006/relationships/chart" Target="../charts/chart7.xml"/><Relationship Id="rId16"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chart" Target="../charts/chart9.xml"/><Relationship Id="rId11" Type="http://schemas.openxmlformats.org/officeDocument/2006/relationships/image" Target="../media/image32.png"/><Relationship Id="rId5" Type="http://schemas.openxmlformats.org/officeDocument/2006/relationships/image" Target="../media/image30.svg"/><Relationship Id="rId15" Type="http://schemas.openxmlformats.org/officeDocument/2006/relationships/image" Target="../media/image36.png"/><Relationship Id="rId10" Type="http://schemas.openxmlformats.org/officeDocument/2006/relationships/chart" Target="../charts/chart13.xml"/><Relationship Id="rId4" Type="http://schemas.openxmlformats.org/officeDocument/2006/relationships/image" Target="../media/image29.png"/><Relationship Id="rId9" Type="http://schemas.openxmlformats.org/officeDocument/2006/relationships/chart" Target="../charts/chart12.xml"/><Relationship Id="rId1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0.sv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57.svg"/><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3.sv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57.svg"/><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1.sv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57.svg"/><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9.sv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3.xml"/><Relationship Id="rId5" Type="http://schemas.openxmlformats.org/officeDocument/2006/relationships/image" Target="../media/image61.sv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1.svg"/><Relationship Id="rId18" Type="http://schemas.openxmlformats.org/officeDocument/2006/relationships/image" Target="../media/image76.png"/><Relationship Id="rId3" Type="http://schemas.openxmlformats.org/officeDocument/2006/relationships/image" Target="../media/image63.svg"/><Relationship Id="rId21" Type="http://schemas.openxmlformats.org/officeDocument/2006/relationships/image" Target="../media/image79.svg"/><Relationship Id="rId7" Type="http://schemas.openxmlformats.org/officeDocument/2006/relationships/image" Target="../media/image67.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62.png"/><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66.png"/><Relationship Id="rId11" Type="http://schemas.openxmlformats.org/officeDocument/2006/relationships/image" Target="../media/image22.svg"/><Relationship Id="rId5" Type="http://schemas.openxmlformats.org/officeDocument/2006/relationships/image" Target="../media/image65.svg"/><Relationship Id="rId15" Type="http://schemas.openxmlformats.org/officeDocument/2006/relationships/image" Target="../media/image73.svg"/><Relationship Id="rId23" Type="http://schemas.openxmlformats.org/officeDocument/2006/relationships/image" Target="../media/image81.svg"/><Relationship Id="rId10" Type="http://schemas.openxmlformats.org/officeDocument/2006/relationships/image" Target="../media/image21.png"/><Relationship Id="rId19" Type="http://schemas.openxmlformats.org/officeDocument/2006/relationships/image" Target="../media/image77.svg"/><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2.png"/><Relationship Id="rId22"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104_CE2C0E4F.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972155C-615A-800A-4215-E1D99A1DF4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6139" r="27243" b="6624"/>
          <a:stretch/>
        </p:blipFill>
        <p:spPr>
          <a:xfrm>
            <a:off x="6472322" y="0"/>
            <a:ext cx="5719678" cy="6858000"/>
          </a:xfrm>
          <a:prstGeom prst="rect">
            <a:avLst/>
          </a:prstGeom>
        </p:spPr>
      </p:pic>
      <p:sp>
        <p:nvSpPr>
          <p:cNvPr id="28" name="TextBox 27">
            <a:extLst>
              <a:ext uri="{FF2B5EF4-FFF2-40B4-BE49-F238E27FC236}">
                <a16:creationId xmlns:a16="http://schemas.microsoft.com/office/drawing/2014/main" id="{72F4E9DC-26DD-253F-7C93-3F60A552B6BD}"/>
              </a:ext>
            </a:extLst>
          </p:cNvPr>
          <p:cNvSpPr txBox="1"/>
          <p:nvPr/>
        </p:nvSpPr>
        <p:spPr>
          <a:xfrm>
            <a:off x="2389874" y="4027488"/>
            <a:ext cx="4778182" cy="1028700"/>
          </a:xfrm>
          <a:prstGeom prst="rect">
            <a:avLst/>
          </a:prstGeom>
          <a:solidFill>
            <a:schemeClr val="tx1"/>
          </a:solidFill>
        </p:spPr>
        <p:txBody>
          <a:bodyPr wrap="square" lIns="45720" rIns="45720" anchor="b">
            <a:noAutofit/>
          </a:bodyPr>
          <a:lstStyle/>
          <a:p>
            <a:endParaRPr lang="en-US" sz="8000" spc="-50" dirty="0">
              <a:solidFill>
                <a:schemeClr val="bg1"/>
              </a:solidFill>
            </a:endParaRPr>
          </a:p>
        </p:txBody>
      </p:sp>
      <p:sp>
        <p:nvSpPr>
          <p:cNvPr id="22" name="TextBox 21">
            <a:extLst>
              <a:ext uri="{FF2B5EF4-FFF2-40B4-BE49-F238E27FC236}">
                <a16:creationId xmlns:a16="http://schemas.microsoft.com/office/drawing/2014/main" id="{E0D8514E-7E6C-E456-E2E1-77EECE553622}"/>
              </a:ext>
            </a:extLst>
          </p:cNvPr>
          <p:cNvSpPr txBox="1"/>
          <p:nvPr/>
        </p:nvSpPr>
        <p:spPr>
          <a:xfrm>
            <a:off x="816809" y="1612055"/>
            <a:ext cx="5533189" cy="1384995"/>
          </a:xfrm>
          <a:prstGeom prst="rect">
            <a:avLst/>
          </a:prstGeom>
          <a:noFill/>
        </p:spPr>
        <p:txBody>
          <a:bodyPr wrap="square">
            <a:spAutoFit/>
          </a:bodyPr>
          <a:lstStyle/>
          <a:p>
            <a:pPr algn="l"/>
            <a:r>
              <a:rPr lang="en-US" sz="2800" b="0" i="0" u="none" strike="noStrike" baseline="0" dirty="0">
                <a:solidFill>
                  <a:srgbClr val="231F20"/>
                </a:solidFill>
                <a:latin typeface="Montserrat-Light"/>
              </a:rPr>
              <a:t>Unified Government of</a:t>
            </a:r>
          </a:p>
          <a:p>
            <a:pPr algn="l"/>
            <a:r>
              <a:rPr lang="en-US" sz="2800" b="0" i="0" u="none" strike="noStrike" baseline="0" dirty="0">
                <a:solidFill>
                  <a:srgbClr val="231F20"/>
                </a:solidFill>
                <a:latin typeface="Montserrat-Light"/>
              </a:rPr>
              <a:t>Wyandotte County and</a:t>
            </a:r>
          </a:p>
          <a:p>
            <a:pPr algn="l"/>
            <a:r>
              <a:rPr lang="en-US" sz="2800" b="0" i="0" u="none" strike="noStrike" baseline="0" dirty="0">
                <a:solidFill>
                  <a:srgbClr val="231F20"/>
                </a:solidFill>
                <a:latin typeface="Montserrat-Light"/>
              </a:rPr>
              <a:t>Kansas City, Kansas</a:t>
            </a:r>
            <a:endParaRPr lang="en-US" sz="2800" dirty="0"/>
          </a:p>
        </p:txBody>
      </p:sp>
      <p:sp>
        <p:nvSpPr>
          <p:cNvPr id="25" name="TextBox 24">
            <a:extLst>
              <a:ext uri="{FF2B5EF4-FFF2-40B4-BE49-F238E27FC236}">
                <a16:creationId xmlns:a16="http://schemas.microsoft.com/office/drawing/2014/main" id="{7875A4C4-BB43-FB2E-2BD5-65769E3EB2CC}"/>
              </a:ext>
            </a:extLst>
          </p:cNvPr>
          <p:cNvSpPr txBox="1"/>
          <p:nvPr/>
        </p:nvSpPr>
        <p:spPr>
          <a:xfrm>
            <a:off x="2431067" y="4093629"/>
            <a:ext cx="5074920" cy="1028700"/>
          </a:xfrm>
          <a:prstGeom prst="rect">
            <a:avLst/>
          </a:prstGeom>
          <a:noFill/>
        </p:spPr>
        <p:txBody>
          <a:bodyPr wrap="square" lIns="45720" rIns="45720" anchor="b">
            <a:noAutofit/>
          </a:bodyPr>
          <a:lstStyle/>
          <a:p>
            <a:r>
              <a:rPr lang="en-US" sz="7200" b="1" i="0" u="none" strike="noStrike" spc="-200" dirty="0" err="1">
                <a:solidFill>
                  <a:schemeClr val="bg1"/>
                </a:solidFill>
                <a:latin typeface="Montserrat-ExtraBold"/>
              </a:rPr>
              <a:t>economía</a:t>
            </a:r>
            <a:endParaRPr lang="en-US" sz="7200" spc="-200" dirty="0">
              <a:solidFill>
                <a:schemeClr val="bg1"/>
              </a:solidFill>
            </a:endParaRPr>
          </a:p>
        </p:txBody>
      </p:sp>
      <p:sp>
        <p:nvSpPr>
          <p:cNvPr id="27" name="TextBox 26">
            <a:extLst>
              <a:ext uri="{FF2B5EF4-FFF2-40B4-BE49-F238E27FC236}">
                <a16:creationId xmlns:a16="http://schemas.microsoft.com/office/drawing/2014/main" id="{2F48AA6A-FD8F-CFDD-4D28-0A99802139A9}"/>
              </a:ext>
            </a:extLst>
          </p:cNvPr>
          <p:cNvSpPr txBox="1"/>
          <p:nvPr/>
        </p:nvSpPr>
        <p:spPr>
          <a:xfrm>
            <a:off x="1570487" y="5115239"/>
            <a:ext cx="6568232" cy="400110"/>
          </a:xfrm>
          <a:prstGeom prst="rect">
            <a:avLst/>
          </a:prstGeom>
          <a:noFill/>
        </p:spPr>
        <p:txBody>
          <a:bodyPr wrap="square">
            <a:spAutoFit/>
          </a:bodyPr>
          <a:lstStyle/>
          <a:p>
            <a:pPr algn="ctr"/>
            <a:r>
              <a:rPr lang="en-US" sz="2000" b="1" i="0" u="none" strike="noStrike" baseline="0" dirty="0" err="1">
                <a:solidFill>
                  <a:srgbClr val="231F20"/>
                </a:solidFill>
                <a:latin typeface="Montserrat-Bold"/>
              </a:rPr>
              <a:t>Vistazo</a:t>
            </a:r>
            <a:r>
              <a:rPr lang="en-US" sz="2000" b="1" i="0" u="none" strike="noStrike" baseline="0" dirty="0">
                <a:solidFill>
                  <a:srgbClr val="231F20"/>
                </a:solidFill>
                <a:latin typeface="Montserrat-Bold"/>
              </a:rPr>
              <a:t> para Kansas City, KS</a:t>
            </a:r>
            <a:endParaRPr lang="en-US" sz="2000" dirty="0"/>
          </a:p>
        </p:txBody>
      </p:sp>
      <p:sp>
        <p:nvSpPr>
          <p:cNvPr id="29" name="TextBox 28">
            <a:extLst>
              <a:ext uri="{FF2B5EF4-FFF2-40B4-BE49-F238E27FC236}">
                <a16:creationId xmlns:a16="http://schemas.microsoft.com/office/drawing/2014/main" id="{EC9A5845-E7E9-E95D-2098-8AF31E0641E8}"/>
              </a:ext>
            </a:extLst>
          </p:cNvPr>
          <p:cNvSpPr txBox="1"/>
          <p:nvPr/>
        </p:nvSpPr>
        <p:spPr>
          <a:xfrm>
            <a:off x="816810" y="3179449"/>
            <a:ext cx="5719678" cy="1028700"/>
          </a:xfrm>
          <a:prstGeom prst="rect">
            <a:avLst/>
          </a:prstGeom>
          <a:solidFill>
            <a:schemeClr val="tx1"/>
          </a:solidFill>
        </p:spPr>
        <p:txBody>
          <a:bodyPr wrap="square" lIns="45720" rIns="45720" anchor="b">
            <a:noAutofit/>
          </a:bodyPr>
          <a:lstStyle/>
          <a:p>
            <a:endParaRPr lang="en-US" sz="8000" spc="-50" dirty="0">
              <a:solidFill>
                <a:schemeClr val="bg1"/>
              </a:solidFill>
            </a:endParaRPr>
          </a:p>
        </p:txBody>
      </p:sp>
      <p:sp>
        <p:nvSpPr>
          <p:cNvPr id="24" name="TextBox 23">
            <a:extLst>
              <a:ext uri="{FF2B5EF4-FFF2-40B4-BE49-F238E27FC236}">
                <a16:creationId xmlns:a16="http://schemas.microsoft.com/office/drawing/2014/main" id="{DAB5868D-2691-983A-6AF9-34EAC20B83C6}"/>
              </a:ext>
            </a:extLst>
          </p:cNvPr>
          <p:cNvSpPr txBox="1"/>
          <p:nvPr/>
        </p:nvSpPr>
        <p:spPr>
          <a:xfrm>
            <a:off x="822295" y="3239605"/>
            <a:ext cx="5946367" cy="1028700"/>
          </a:xfrm>
          <a:prstGeom prst="rect">
            <a:avLst/>
          </a:prstGeom>
          <a:noFill/>
        </p:spPr>
        <p:txBody>
          <a:bodyPr wrap="square" lIns="45720" rIns="45720" anchor="ctr">
            <a:noAutofit/>
          </a:bodyPr>
          <a:lstStyle/>
          <a:p>
            <a:r>
              <a:rPr lang="en-US" sz="7200" b="1" spc="-200" dirty="0">
                <a:solidFill>
                  <a:srgbClr val="FAA71B"/>
                </a:solidFill>
                <a:latin typeface="Montserrat-ExtraBold"/>
              </a:rPr>
              <a:t>Estado de la</a:t>
            </a:r>
            <a:endParaRPr lang="en-US" sz="7200" spc="-200" dirty="0"/>
          </a:p>
        </p:txBody>
      </p:sp>
      <p:sp>
        <p:nvSpPr>
          <p:cNvPr id="2" name="TextBox 1">
            <a:extLst>
              <a:ext uri="{FF2B5EF4-FFF2-40B4-BE49-F238E27FC236}">
                <a16:creationId xmlns:a16="http://schemas.microsoft.com/office/drawing/2014/main" id="{6E3BE65C-4CDA-1A2C-DB4A-8AB35BA3F7FF}"/>
              </a:ext>
            </a:extLst>
          </p:cNvPr>
          <p:cNvSpPr txBox="1"/>
          <p:nvPr/>
        </p:nvSpPr>
        <p:spPr>
          <a:xfrm>
            <a:off x="2361778" y="5435484"/>
            <a:ext cx="5213499" cy="322524"/>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s-ES" sz="1400" dirty="0">
                <a:latin typeface="Montserrat Light" panose="00000400000000000000" pitchFamily="2" charset="0"/>
              </a:rPr>
              <a:t>22 de marzo de 2023</a:t>
            </a:r>
            <a:endParaRPr lang="en-US" sz="1400" dirty="0">
              <a:latin typeface="Montserrat Light" panose="00000400000000000000" pitchFamily="2" charset="0"/>
            </a:endParaRPr>
          </a:p>
        </p:txBody>
      </p:sp>
    </p:spTree>
    <p:extLst>
      <p:ext uri="{BB962C8B-B14F-4D97-AF65-F5344CB8AC3E}">
        <p14:creationId xmlns:p14="http://schemas.microsoft.com/office/powerpoint/2010/main" val="29741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A45CF13-FE8E-1EB7-9BE4-6D2D8F94E5B1}"/>
              </a:ext>
            </a:extLst>
          </p:cNvPr>
          <p:cNvGraphicFramePr/>
          <p:nvPr>
            <p:extLst>
              <p:ext uri="{D42A27DB-BD31-4B8C-83A1-F6EECF244321}">
                <p14:modId xmlns:p14="http://schemas.microsoft.com/office/powerpoint/2010/main" val="2606976456"/>
              </p:ext>
            </p:extLst>
          </p:nvPr>
        </p:nvGraphicFramePr>
        <p:xfrm>
          <a:off x="6192494" y="2403026"/>
          <a:ext cx="5641511" cy="378885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C9C3095-BC2E-698E-3135-58D5D5CD08A0}"/>
              </a:ext>
            </a:extLst>
          </p:cNvPr>
          <p:cNvSpPr txBox="1"/>
          <p:nvPr/>
        </p:nvSpPr>
        <p:spPr>
          <a:xfrm>
            <a:off x="111537" y="6282074"/>
            <a:ext cx="6246731" cy="584775"/>
          </a:xfrm>
          <a:prstGeom prst="rect">
            <a:avLst/>
          </a:prstGeom>
          <a:noFill/>
        </p:spPr>
        <p:txBody>
          <a:bodyPr wrap="square">
            <a:spAutoFit/>
          </a:bodyPr>
          <a:lstStyle/>
          <a:p>
            <a:r>
              <a:rPr lang="es-ES" sz="800" i="1" dirty="0">
                <a:latin typeface="Lora" pitchFamily="2" charset="0"/>
              </a:rPr>
              <a:t>Nota:  Los datos de empleo a través de BLS solo se tienen disponibles a nivel de condado. Los datos anteriores reflejan todas las industrias del sector privado en empresas de todos los tamaños. Las cifras reflejan el empleo medio anual. Tasa de desempleo basada en los datos disponibles en MARC. </a:t>
            </a:r>
          </a:p>
          <a:p>
            <a:r>
              <a:rPr lang="es-ES" sz="800" i="1" dirty="0">
                <a:latin typeface="Lora" pitchFamily="2" charset="0"/>
              </a:rPr>
              <a:t>Fuente:  Oficina de Estadísticas Laborales de EE. UU., Censo Trimestral de Empleo y Salarios</a:t>
            </a:r>
          </a:p>
        </p:txBody>
      </p:sp>
      <p:sp>
        <p:nvSpPr>
          <p:cNvPr id="9" name="TextBox 8">
            <a:extLst>
              <a:ext uri="{FF2B5EF4-FFF2-40B4-BE49-F238E27FC236}">
                <a16:creationId xmlns:a16="http://schemas.microsoft.com/office/drawing/2014/main" id="{DAE9E0A1-46E1-D57B-B448-B359F7E28629}"/>
              </a:ext>
            </a:extLst>
          </p:cNvPr>
          <p:cNvSpPr txBox="1"/>
          <p:nvPr/>
        </p:nvSpPr>
        <p:spPr>
          <a:xfrm>
            <a:off x="6298819" y="2048173"/>
            <a:ext cx="2930247" cy="960845"/>
          </a:xfrm>
          <a:prstGeom prst="rect">
            <a:avLst/>
          </a:prstGeom>
          <a:solidFill>
            <a:schemeClr val="bg1"/>
          </a:solidFill>
        </p:spPr>
        <p:txBody>
          <a:bodyPr wrap="square">
            <a:noAutofit/>
          </a:bodyPr>
          <a:lstStyle/>
          <a:p>
            <a:r>
              <a:rPr lang="en-US" sz="1400" b="1" dirty="0">
                <a:latin typeface="Lora" pitchFamily="2" charset="0"/>
              </a:rPr>
              <a:t>Cambio </a:t>
            </a:r>
            <a:r>
              <a:rPr lang="en-US" sz="1400" b="1" dirty="0" err="1">
                <a:latin typeface="Lora" pitchFamily="2" charset="0"/>
              </a:rPr>
              <a:t>en</a:t>
            </a:r>
            <a:r>
              <a:rPr lang="en-US" sz="1400" b="1" dirty="0">
                <a:latin typeface="Lora" pitchFamily="2" charset="0"/>
              </a:rPr>
              <a:t> </a:t>
            </a:r>
            <a:r>
              <a:rPr lang="en-US" sz="1400" b="1" dirty="0" err="1">
                <a:latin typeface="Lora" pitchFamily="2" charset="0"/>
              </a:rPr>
              <a:t>el</a:t>
            </a:r>
            <a:r>
              <a:rPr lang="en-US" sz="1400" b="1" dirty="0">
                <a:latin typeface="Lora" pitchFamily="2" charset="0"/>
              </a:rPr>
              <a:t> </a:t>
            </a:r>
            <a:r>
              <a:rPr lang="en-US" sz="1400" b="1" dirty="0" err="1">
                <a:latin typeface="Lora" pitchFamily="2" charset="0"/>
              </a:rPr>
              <a:t>Empleo</a:t>
            </a:r>
            <a:endParaRPr lang="en-US" sz="1400" b="1" dirty="0">
              <a:latin typeface="Lora" pitchFamily="2" charset="0"/>
            </a:endParaRPr>
          </a:p>
          <a:p>
            <a:r>
              <a:rPr lang="en-US" sz="1400" i="1" dirty="0">
                <a:latin typeface="Lora" pitchFamily="2" charset="0"/>
              </a:rPr>
              <a:t>Cambio </a:t>
            </a:r>
            <a:r>
              <a:rPr lang="en-US" sz="1400" i="1" dirty="0" err="1">
                <a:latin typeface="Lora" pitchFamily="2" charset="0"/>
              </a:rPr>
              <a:t>Porcentual</a:t>
            </a:r>
            <a:r>
              <a:rPr lang="en-US" sz="1400" i="1" dirty="0">
                <a:latin typeface="Lora" pitchFamily="2" charset="0"/>
              </a:rPr>
              <a:t> (2018 a 2021)</a:t>
            </a:r>
          </a:p>
        </p:txBody>
      </p:sp>
      <p:pic>
        <p:nvPicPr>
          <p:cNvPr id="2" name="Graphic 1">
            <a:extLst>
              <a:ext uri="{FF2B5EF4-FFF2-40B4-BE49-F238E27FC236}">
                <a16:creationId xmlns:a16="http://schemas.microsoft.com/office/drawing/2014/main" id="{5AA1334C-AC5B-E7B9-6E34-24C544E2E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8697" y="170970"/>
            <a:ext cx="605266" cy="594360"/>
          </a:xfrm>
          <a:prstGeom prst="rect">
            <a:avLst/>
          </a:prstGeom>
        </p:spPr>
      </p:pic>
      <p:sp>
        <p:nvSpPr>
          <p:cNvPr id="3" name="TextBox 2">
            <a:extLst>
              <a:ext uri="{FF2B5EF4-FFF2-40B4-BE49-F238E27FC236}">
                <a16:creationId xmlns:a16="http://schemas.microsoft.com/office/drawing/2014/main" id="{61F2B0FD-AF6E-6E72-94A1-76EB74832A20}"/>
              </a:ext>
            </a:extLst>
          </p:cNvPr>
          <p:cNvSpPr txBox="1"/>
          <p:nvPr/>
        </p:nvSpPr>
        <p:spPr>
          <a:xfrm>
            <a:off x="783303" y="751250"/>
            <a:ext cx="6149125" cy="800476"/>
          </a:xfrm>
          <a:prstGeom prst="rect">
            <a:avLst/>
          </a:prstGeom>
          <a:noFill/>
        </p:spPr>
        <p:txBody>
          <a:bodyPr wrap="square">
            <a:spAutoFit/>
          </a:bodyPr>
          <a:lstStyle/>
          <a:p>
            <a:pPr marL="0" marR="0" algn="l">
              <a:lnSpc>
                <a:spcPct val="115000"/>
              </a:lnSpc>
              <a:tabLst>
                <a:tab pos="574040" algn="l"/>
              </a:tabLst>
            </a:pPr>
            <a:r>
              <a:rPr lang="es-ES" sz="1400" dirty="0">
                <a:latin typeface="Lora" pitchFamily="2" charset="0"/>
              </a:rPr>
              <a:t>Perspectivas de la Base de Empleo</a:t>
            </a:r>
          </a:p>
          <a:p>
            <a:pPr marL="0" marR="0" algn="l">
              <a:lnSpc>
                <a:spcPct val="115000"/>
              </a:lnSpc>
              <a:tabLst>
                <a:tab pos="574040" algn="l"/>
              </a:tabLst>
            </a:pPr>
            <a:r>
              <a:rPr lang="en-US" sz="2800" dirty="0" err="1">
                <a:latin typeface="Montserrat Light" panose="00000400000000000000" pitchFamily="2" charset="0"/>
              </a:rPr>
              <a:t>Crecimiento</a:t>
            </a:r>
            <a:r>
              <a:rPr lang="en-US" sz="2800" dirty="0">
                <a:latin typeface="Montserrat Light" panose="00000400000000000000" pitchFamily="2" charset="0"/>
              </a:rPr>
              <a:t> del </a:t>
            </a:r>
            <a:r>
              <a:rPr lang="en-US" sz="2800" dirty="0" err="1">
                <a:latin typeface="Montserrat Light" panose="00000400000000000000" pitchFamily="2" charset="0"/>
              </a:rPr>
              <a:t>Empleo</a:t>
            </a:r>
            <a:endParaRPr lang="en-US" sz="2800" dirty="0">
              <a:latin typeface="Montserrat Light" panose="00000400000000000000" pitchFamily="2" charset="0"/>
            </a:endParaRPr>
          </a:p>
        </p:txBody>
      </p:sp>
      <p:sp>
        <p:nvSpPr>
          <p:cNvPr id="5" name="TextBox 4">
            <a:extLst>
              <a:ext uri="{FF2B5EF4-FFF2-40B4-BE49-F238E27FC236}">
                <a16:creationId xmlns:a16="http://schemas.microsoft.com/office/drawing/2014/main" id="{46CB9A98-9A7B-DA26-B672-266CF2D50541}"/>
              </a:ext>
            </a:extLst>
          </p:cNvPr>
          <p:cNvSpPr txBox="1"/>
          <p:nvPr/>
        </p:nvSpPr>
        <p:spPr>
          <a:xfrm>
            <a:off x="746070" y="1675054"/>
            <a:ext cx="4766892" cy="1299908"/>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La base de empleo del Condado de Wyandotte se ha mantenido relativamente constante desde 2018, con una ligera disminución en el empleo anual (-3,8 %) entre el 2018 y el 2021. Esto refleja las tendencias regionales, ya que 4 de los 5 condados circundantes experimentaron una disminución en la base de empleo, así como la MSA.</a:t>
            </a:r>
            <a:endParaRPr lang="en-US" sz="1200" dirty="0">
              <a:latin typeface="Lora" pitchFamily="2" charset="0"/>
            </a:endParaRPr>
          </a:p>
        </p:txBody>
      </p:sp>
      <p:graphicFrame>
        <p:nvGraphicFramePr>
          <p:cNvPr id="11" name="Table 16">
            <a:extLst>
              <a:ext uri="{FF2B5EF4-FFF2-40B4-BE49-F238E27FC236}">
                <a16:creationId xmlns:a16="http://schemas.microsoft.com/office/drawing/2014/main" id="{DC44C3CF-2DD5-A7CA-1E65-EB209C8D066B}"/>
              </a:ext>
            </a:extLst>
          </p:cNvPr>
          <p:cNvGraphicFramePr>
            <a:graphicFrameLocks noGrp="1"/>
          </p:cNvGraphicFramePr>
          <p:nvPr>
            <p:extLst>
              <p:ext uri="{D42A27DB-BD31-4B8C-83A1-F6EECF244321}">
                <p14:modId xmlns:p14="http://schemas.microsoft.com/office/powerpoint/2010/main" val="1096880540"/>
              </p:ext>
            </p:extLst>
          </p:nvPr>
        </p:nvGraphicFramePr>
        <p:xfrm>
          <a:off x="895832" y="4505049"/>
          <a:ext cx="4675628" cy="1558816"/>
        </p:xfrm>
        <a:graphic>
          <a:graphicData uri="http://schemas.openxmlformats.org/drawingml/2006/table">
            <a:tbl>
              <a:tblPr firstRow="1" bandRow="1">
                <a:tableStyleId>{5C22544A-7EE6-4342-B048-85BDC9FD1C3A}</a:tableStyleId>
              </a:tblPr>
              <a:tblGrid>
                <a:gridCol w="2765824">
                  <a:extLst>
                    <a:ext uri="{9D8B030D-6E8A-4147-A177-3AD203B41FA5}">
                      <a16:colId xmlns:a16="http://schemas.microsoft.com/office/drawing/2014/main" val="2054654852"/>
                    </a:ext>
                  </a:extLst>
                </a:gridCol>
                <a:gridCol w="1909804">
                  <a:extLst>
                    <a:ext uri="{9D8B030D-6E8A-4147-A177-3AD203B41FA5}">
                      <a16:colId xmlns:a16="http://schemas.microsoft.com/office/drawing/2014/main" val="2948744269"/>
                    </a:ext>
                  </a:extLst>
                </a:gridCol>
              </a:tblGrid>
              <a:tr h="282276">
                <a:tc gridSpan="2">
                  <a:txBody>
                    <a:bodyPr/>
                    <a:lstStyle/>
                    <a:p>
                      <a:r>
                        <a:rPr lang="es-ES" sz="1200" dirty="0">
                          <a:solidFill>
                            <a:schemeClr val="tx1"/>
                          </a:solidFill>
                          <a:latin typeface="Lora" pitchFamily="2" charset="0"/>
                        </a:rPr>
                        <a:t>Empleos en el Condado de Wyandotte</a:t>
                      </a:r>
                      <a:endParaRPr lang="en-US" sz="1200" dirty="0">
                        <a:solidFill>
                          <a:schemeClr val="tx1"/>
                        </a:solidFill>
                        <a:latin typeface="Lora" pitchFamily="2" charset="0"/>
                      </a:endParaRPr>
                    </a:p>
                  </a:txBody>
                  <a:tcPr anchor="ctr">
                    <a:solidFill>
                      <a:schemeClr val="bg1">
                        <a:lumMod val="85000"/>
                      </a:schemeClr>
                    </a:solidFill>
                  </a:tcPr>
                </a:tc>
                <a:tc hMerge="1">
                  <a:txBody>
                    <a:bodyPr/>
                    <a:lstStyle/>
                    <a:p>
                      <a:endParaRPr lang="en-US" sz="1200" dirty="0">
                        <a:solidFill>
                          <a:schemeClr val="tx1"/>
                        </a:solidFill>
                        <a:latin typeface="Lora" pitchFamily="2" charset="0"/>
                      </a:endParaRPr>
                    </a:p>
                  </a:txBody>
                  <a:tcPr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830692315"/>
                  </a:ext>
                </a:extLst>
              </a:tr>
              <a:tr h="319135">
                <a:tc>
                  <a:txBody>
                    <a:bodyPr/>
                    <a:lstStyle/>
                    <a:p>
                      <a:r>
                        <a:rPr lang="en-US" sz="1200" dirty="0">
                          <a:solidFill>
                            <a:schemeClr val="tx1"/>
                          </a:solidFill>
                          <a:latin typeface="Lora" pitchFamily="2" charset="0"/>
                        </a:rPr>
                        <a:t>2018</a:t>
                      </a: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Lora" pitchFamily="2" charset="0"/>
                        </a:rPr>
                        <a:t>75,151 </a:t>
                      </a:r>
                      <a:r>
                        <a:rPr lang="en-US" sz="1200" dirty="0" err="1">
                          <a:solidFill>
                            <a:schemeClr val="tx1"/>
                          </a:solidFill>
                          <a:latin typeface="Lora" pitchFamily="2" charset="0"/>
                        </a:rPr>
                        <a:t>Empleados</a:t>
                      </a:r>
                      <a:endParaRPr lang="en-US" sz="1200" dirty="0">
                        <a:solidFill>
                          <a:schemeClr val="tx1"/>
                        </a:solidFill>
                        <a:latin typeface="Lora" pitchFamily="2" charset="0"/>
                      </a:endParaRPr>
                    </a:p>
                  </a:txBody>
                  <a:tcPr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20190"/>
                  </a:ext>
                </a:extLst>
              </a:tr>
              <a:tr h="319135">
                <a:tc>
                  <a:txBody>
                    <a:bodyPr/>
                    <a:lstStyle/>
                    <a:p>
                      <a:r>
                        <a:rPr lang="en-US" sz="1200" dirty="0">
                          <a:solidFill>
                            <a:schemeClr val="tx1"/>
                          </a:solidFill>
                          <a:latin typeface="Lora" pitchFamily="2" charset="0"/>
                        </a:rPr>
                        <a:t>2019</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Lora" pitchFamily="2" charset="0"/>
                        </a:rPr>
                        <a:t>74,933 </a:t>
                      </a:r>
                      <a:r>
                        <a:rPr lang="en-US" sz="1200" dirty="0" err="1">
                          <a:solidFill>
                            <a:schemeClr val="tx1"/>
                          </a:solidFill>
                          <a:latin typeface="Lora" pitchFamily="2" charset="0"/>
                        </a:rPr>
                        <a:t>Empleados</a:t>
                      </a:r>
                      <a:endParaRPr lang="en-US" sz="1200" dirty="0">
                        <a:solidFill>
                          <a:schemeClr val="tx1"/>
                        </a:solidFill>
                        <a:latin typeface="Lora"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143444"/>
                  </a:ext>
                </a:extLst>
              </a:tr>
              <a:tr h="319135">
                <a:tc>
                  <a:txBody>
                    <a:bodyPr/>
                    <a:lstStyle/>
                    <a:p>
                      <a:r>
                        <a:rPr lang="en-US" sz="1200" dirty="0">
                          <a:latin typeface="Lora" pitchFamily="2" charset="0"/>
                        </a:rPr>
                        <a:t>2020</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72,450 </a:t>
                      </a:r>
                      <a:r>
                        <a:rPr lang="en-US" sz="1200" dirty="0" err="1">
                          <a:latin typeface="Lora" pitchFamily="2" charset="0"/>
                        </a:rPr>
                        <a:t>Empleados</a:t>
                      </a:r>
                      <a:endParaRPr lang="en-US" sz="1200" dirty="0">
                        <a:latin typeface="Lora"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411914"/>
                  </a:ext>
                </a:extLst>
              </a:tr>
              <a:tr h="319135">
                <a:tc>
                  <a:txBody>
                    <a:bodyPr/>
                    <a:lstStyle/>
                    <a:p>
                      <a:r>
                        <a:rPr lang="en-US" sz="1200" dirty="0">
                          <a:latin typeface="Lora" pitchFamily="2" charset="0"/>
                        </a:rPr>
                        <a:t>2021</a:t>
                      </a: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72,272 </a:t>
                      </a:r>
                      <a:r>
                        <a:rPr lang="en-US" sz="1200" dirty="0" err="1">
                          <a:latin typeface="Lora" pitchFamily="2" charset="0"/>
                        </a:rPr>
                        <a:t>Empleados</a:t>
                      </a:r>
                      <a:endParaRPr lang="en-US" sz="1200" dirty="0">
                        <a:latin typeface="Lora" pitchFamily="2" charset="0"/>
                      </a:endParaRPr>
                    </a:p>
                  </a:txBody>
                  <a:tcPr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5069174"/>
                  </a:ext>
                </a:extLst>
              </a:tr>
            </a:tbl>
          </a:graphicData>
        </a:graphic>
      </p:graphicFrame>
      <p:grpSp>
        <p:nvGrpSpPr>
          <p:cNvPr id="13" name="Group 12">
            <a:extLst>
              <a:ext uri="{FF2B5EF4-FFF2-40B4-BE49-F238E27FC236}">
                <a16:creationId xmlns:a16="http://schemas.microsoft.com/office/drawing/2014/main" id="{75C9B288-DC2D-3AB4-2807-796CEA747064}"/>
              </a:ext>
            </a:extLst>
          </p:cNvPr>
          <p:cNvGrpSpPr/>
          <p:nvPr/>
        </p:nvGrpSpPr>
        <p:grpSpPr>
          <a:xfrm>
            <a:off x="687572" y="2974962"/>
            <a:ext cx="4883888" cy="1513584"/>
            <a:chOff x="6096000" y="5620533"/>
            <a:chExt cx="4883888" cy="1513584"/>
          </a:xfrm>
        </p:grpSpPr>
        <p:sp>
          <p:nvSpPr>
            <p:cNvPr id="4" name="TextBox 3">
              <a:extLst>
                <a:ext uri="{FF2B5EF4-FFF2-40B4-BE49-F238E27FC236}">
                  <a16:creationId xmlns:a16="http://schemas.microsoft.com/office/drawing/2014/main" id="{70137EB1-2179-EBDE-1440-8A4C4DF44F6D}"/>
                </a:ext>
              </a:extLst>
            </p:cNvPr>
            <p:cNvSpPr txBox="1"/>
            <p:nvPr/>
          </p:nvSpPr>
          <p:spPr>
            <a:xfrm>
              <a:off x="6096000" y="5771981"/>
              <a:ext cx="4883888" cy="1362136"/>
            </a:xfrm>
            <a:prstGeom prst="roundRect">
              <a:avLst>
                <a:gd name="adj" fmla="val 24740"/>
              </a:avLst>
            </a:prstGeom>
            <a:noFill/>
            <a:ln w="15875">
              <a:solidFill>
                <a:schemeClr val="accent1"/>
              </a:solidFill>
              <a:prstDash val="sysDash"/>
            </a:ln>
          </p:spPr>
          <p:txBody>
            <a:bodyPr wrap="square" tIns="118872" rIns="45720">
              <a:spAutoFit/>
            </a:bodyPr>
            <a:lstStyle/>
            <a:p>
              <a:pPr marL="0" marR="0" lvl="0" indent="0" algn="l" defTabSz="457200" rtl="0" eaLnBrk="1" fontAlgn="auto" latinLnBrk="0" hangingPunct="1">
                <a:lnSpc>
                  <a:spcPct val="110000"/>
                </a:lnSpc>
                <a:spcBef>
                  <a:spcPts val="600"/>
                </a:spcBef>
                <a:spcAft>
                  <a:spcPts val="600"/>
                </a:spcAft>
                <a:buClrTx/>
                <a:buSzTx/>
                <a:buFontTx/>
                <a:buNone/>
                <a:tabLst>
                  <a:tab pos="574040" algn="l"/>
                </a:tabLst>
                <a:defRPr/>
              </a:pPr>
              <a:r>
                <a:rPr kumimoji="0" lang="es-ES" sz="1200" i="1" u="none" strike="noStrike" kern="1200" cap="none" spc="0" normalizeH="0" baseline="0" noProof="0" dirty="0">
                  <a:ln>
                    <a:noFill/>
                  </a:ln>
                  <a:solidFill>
                    <a:prstClr val="black"/>
                  </a:solidFill>
                  <a:effectLst/>
                  <a:uLnTx/>
                  <a:uFillTx/>
                  <a:latin typeface="Lora" pitchFamily="2" charset="0"/>
                  <a:ea typeface="+mn-ea"/>
                  <a:cs typeface="+mn-cs"/>
                </a:rPr>
                <a:t>A pesar de la reciente disminución del empleo en el sector privado, la tasa de empleo del Condado de Wyandotte sigue siendo alta. Las tasas de desempleo en el condado promediaron apenas el 3,6 % en 2022, más bajas que la tasa promedio de desempleo del condado a 5 años de 5 %.</a:t>
              </a:r>
              <a:endParaRPr kumimoji="0" lang="en-US" sz="1200" i="1" u="none" strike="noStrike" kern="1200" cap="none" spc="0" normalizeH="0" baseline="0" noProof="0" dirty="0">
                <a:ln>
                  <a:noFill/>
                </a:ln>
                <a:solidFill>
                  <a:prstClr val="black"/>
                </a:solidFill>
                <a:effectLst/>
                <a:uLnTx/>
                <a:uFillTx/>
                <a:latin typeface="Lora" pitchFamily="2" charset="0"/>
                <a:ea typeface="+mn-ea"/>
                <a:cs typeface="+mn-cs"/>
              </a:endParaRPr>
            </a:p>
          </p:txBody>
        </p:sp>
        <p:grpSp>
          <p:nvGrpSpPr>
            <p:cNvPr id="7" name="Group 6">
              <a:extLst>
                <a:ext uri="{FF2B5EF4-FFF2-40B4-BE49-F238E27FC236}">
                  <a16:creationId xmlns:a16="http://schemas.microsoft.com/office/drawing/2014/main" id="{FDF162ED-A048-287E-1C67-8C8E815F93F8}"/>
                </a:ext>
              </a:extLst>
            </p:cNvPr>
            <p:cNvGrpSpPr/>
            <p:nvPr/>
          </p:nvGrpSpPr>
          <p:grpSpPr>
            <a:xfrm>
              <a:off x="6352158" y="5620533"/>
              <a:ext cx="330519" cy="330519"/>
              <a:chOff x="1467126" y="5046766"/>
              <a:chExt cx="330519" cy="330519"/>
            </a:xfrm>
          </p:grpSpPr>
          <p:sp>
            <p:nvSpPr>
              <p:cNvPr id="10" name="Oval 9">
                <a:extLst>
                  <a:ext uri="{FF2B5EF4-FFF2-40B4-BE49-F238E27FC236}">
                    <a16:creationId xmlns:a16="http://schemas.microsoft.com/office/drawing/2014/main" id="{802694A2-6882-7E82-AF10-7FAF2615CE7C}"/>
                  </a:ext>
                </a:extLst>
              </p:cNvPr>
              <p:cNvSpPr/>
              <p:nvPr/>
            </p:nvSpPr>
            <p:spPr>
              <a:xfrm>
                <a:off x="1467126" y="5046766"/>
                <a:ext cx="330519" cy="330519"/>
              </a:xfrm>
              <a:prstGeom prst="ellipse">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and gear with solid fill">
                <a:extLst>
                  <a:ext uri="{FF2B5EF4-FFF2-40B4-BE49-F238E27FC236}">
                    <a16:creationId xmlns:a16="http://schemas.microsoft.com/office/drawing/2014/main" id="{E1A2345C-DD79-4275-3C0C-99CD5EEA2E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03060" y="5068524"/>
                <a:ext cx="258650" cy="258650"/>
              </a:xfrm>
              <a:prstGeom prst="rect">
                <a:avLst/>
              </a:prstGeom>
            </p:spPr>
          </p:pic>
        </p:grpSp>
      </p:grpSp>
    </p:spTree>
    <p:extLst>
      <p:ext uri="{BB962C8B-B14F-4D97-AF65-F5344CB8AC3E}">
        <p14:creationId xmlns:p14="http://schemas.microsoft.com/office/powerpoint/2010/main" val="33611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8F85442-AF10-86F1-CECA-C9B099BE740C}"/>
              </a:ext>
            </a:extLst>
          </p:cNvPr>
          <p:cNvGraphicFramePr>
            <a:graphicFrameLocks noGrp="1"/>
          </p:cNvGraphicFramePr>
          <p:nvPr>
            <p:extLst>
              <p:ext uri="{D42A27DB-BD31-4B8C-83A1-F6EECF244321}">
                <p14:modId xmlns:p14="http://schemas.microsoft.com/office/powerpoint/2010/main" val="3658746732"/>
              </p:ext>
            </p:extLst>
          </p:nvPr>
        </p:nvGraphicFramePr>
        <p:xfrm>
          <a:off x="7778222" y="2150764"/>
          <a:ext cx="3783503" cy="4050245"/>
        </p:xfrm>
        <a:graphic>
          <a:graphicData uri="http://schemas.openxmlformats.org/drawingml/2006/table">
            <a:tbl>
              <a:tblPr/>
              <a:tblGrid>
                <a:gridCol w="1954703">
                  <a:extLst>
                    <a:ext uri="{9D8B030D-6E8A-4147-A177-3AD203B41FA5}">
                      <a16:colId xmlns:a16="http://schemas.microsoft.com/office/drawing/2014/main" val="4051412596"/>
                    </a:ext>
                  </a:extLst>
                </a:gridCol>
                <a:gridCol w="914400">
                  <a:extLst>
                    <a:ext uri="{9D8B030D-6E8A-4147-A177-3AD203B41FA5}">
                      <a16:colId xmlns:a16="http://schemas.microsoft.com/office/drawing/2014/main" val="2850404252"/>
                    </a:ext>
                  </a:extLst>
                </a:gridCol>
                <a:gridCol w="914400">
                  <a:extLst>
                    <a:ext uri="{9D8B030D-6E8A-4147-A177-3AD203B41FA5}">
                      <a16:colId xmlns:a16="http://schemas.microsoft.com/office/drawing/2014/main" val="3735417760"/>
                    </a:ext>
                  </a:extLst>
                </a:gridCol>
              </a:tblGrid>
              <a:tr h="504373">
                <a:tc gridSpan="3">
                  <a:txBody>
                    <a:bodyPr/>
                    <a:lstStyle/>
                    <a:p>
                      <a:r>
                        <a:rPr lang="en-US" sz="1400" b="1" dirty="0">
                          <a:latin typeface="Lora" pitchFamily="2" charset="0"/>
                        </a:rPr>
                        <a:t>Kansas City, Kansas </a:t>
                      </a:r>
                      <a:r>
                        <a:rPr lang="en-US" sz="1400" b="1" dirty="0" err="1">
                          <a:latin typeface="Lora" pitchFamily="2" charset="0"/>
                        </a:rPr>
                        <a:t>en</a:t>
                      </a:r>
                      <a:r>
                        <a:rPr lang="en-US" sz="1400" b="1" dirty="0">
                          <a:latin typeface="Lora" pitchFamily="2" charset="0"/>
                        </a:rPr>
                        <a:t> 2019</a:t>
                      </a:r>
                    </a:p>
                    <a:p>
                      <a:r>
                        <a:rPr lang="es-ES" sz="1400" i="1" kern="1200" dirty="0">
                          <a:solidFill>
                            <a:schemeClr val="tx1"/>
                          </a:solidFill>
                          <a:latin typeface="Lora" pitchFamily="2" charset="0"/>
                          <a:ea typeface="+mn-ea"/>
                          <a:cs typeface="+mn-cs"/>
                        </a:rPr>
                        <a:t>Cuenta de Entradas/Salidas por Empleo (Todos los empleos)</a:t>
                      </a:r>
                      <a:endParaRPr lang="en-US" sz="1400" i="1" kern="1200" dirty="0">
                        <a:solidFill>
                          <a:schemeClr val="tx1"/>
                        </a:solidFill>
                        <a:latin typeface="Lor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5315641"/>
                  </a:ext>
                </a:extLst>
              </a:tr>
              <a:tr h="271959">
                <a:tc>
                  <a:txBody>
                    <a:bodyPr/>
                    <a:lstStyle/>
                    <a:p>
                      <a:pPr algn="ctr"/>
                      <a:r>
                        <a:rPr lang="en-US" sz="1300" b="1" dirty="0">
                          <a:solidFill>
                            <a:schemeClr val="tx1"/>
                          </a:solidFill>
                          <a:effectLst/>
                          <a:latin typeface="Lora" pitchFamily="2" charset="0"/>
                        </a:rPr>
                        <a:t> </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1" dirty="0" err="1">
                          <a:solidFill>
                            <a:schemeClr val="tx1"/>
                          </a:solidFill>
                          <a:effectLst/>
                          <a:latin typeface="Lora" pitchFamily="2" charset="0"/>
                        </a:rPr>
                        <a:t>Cuenta</a:t>
                      </a:r>
                      <a:endParaRPr lang="en-US" sz="1300" b="1" dirty="0">
                        <a:solidFill>
                          <a:schemeClr val="tx1"/>
                        </a:solidFill>
                        <a:effectLst/>
                        <a:latin typeface="Lora" pitchFamily="2" charset="0"/>
                      </a:endParaRP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b="1" dirty="0" err="1">
                          <a:solidFill>
                            <a:schemeClr val="tx1"/>
                          </a:solidFill>
                          <a:effectLst/>
                          <a:latin typeface="Lora" pitchFamily="2" charset="0"/>
                        </a:rPr>
                        <a:t>Cuota</a:t>
                      </a:r>
                      <a:endParaRPr lang="en-US" sz="1300" b="1" dirty="0">
                        <a:solidFill>
                          <a:schemeClr val="tx1"/>
                        </a:solidFill>
                        <a:effectLst/>
                        <a:latin typeface="Lora" pitchFamily="2" charset="0"/>
                      </a:endParaRP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43665489"/>
                  </a:ext>
                </a:extLst>
              </a:tr>
              <a:tr h="274320">
                <a:tc>
                  <a:txBody>
                    <a:bodyPr/>
                    <a:lstStyle/>
                    <a:p>
                      <a:r>
                        <a:rPr lang="en-US" sz="1300" b="1" dirty="0" err="1">
                          <a:effectLst/>
                          <a:latin typeface="Lora" pitchFamily="2" charset="0"/>
                        </a:rPr>
                        <a:t>Trabaja</a:t>
                      </a:r>
                      <a:r>
                        <a:rPr lang="en-US" sz="1300" b="1" dirty="0">
                          <a:effectLst/>
                          <a:latin typeface="Lora" pitchFamily="2" charset="0"/>
                        </a:rPr>
                        <a:t> </a:t>
                      </a:r>
                      <a:r>
                        <a:rPr lang="en-US" sz="1300" b="1" dirty="0" err="1">
                          <a:effectLst/>
                          <a:latin typeface="Lora" pitchFamily="2" charset="0"/>
                        </a:rPr>
                        <a:t>en</a:t>
                      </a:r>
                      <a:r>
                        <a:rPr lang="en-US" sz="1300" b="1" dirty="0">
                          <a:effectLst/>
                          <a:latin typeface="Lora" pitchFamily="2" charset="0"/>
                        </a:rPr>
                        <a:t> KCK</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dirty="0">
                          <a:effectLst/>
                          <a:latin typeface="Lora" pitchFamily="2" charset="0"/>
                        </a:rPr>
                        <a:t>86,230</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dirty="0">
                          <a:effectLst/>
                          <a:latin typeface="Lora" pitchFamily="2" charset="0"/>
                        </a:rPr>
                        <a:t>--</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9199166"/>
                  </a:ext>
                </a:extLst>
              </a:tr>
              <a:tr h="640080">
                <a:tc>
                  <a:txBody>
                    <a:bodyPr/>
                    <a:lstStyle/>
                    <a:p>
                      <a:r>
                        <a:rPr lang="es-ES" sz="1300" b="1" dirty="0">
                          <a:effectLst/>
                          <a:latin typeface="Lora" pitchFamily="2" charset="0"/>
                        </a:rPr>
                        <a:t>Trabaja en KCK Pero Vive Fuera</a:t>
                      </a:r>
                      <a:endParaRPr lang="en-US" sz="1300" b="1" dirty="0">
                        <a:effectLst/>
                        <a:latin typeface="Lora" pitchFamily="2" charset="0"/>
                      </a:endParaRP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dirty="0">
                          <a:effectLst/>
                          <a:latin typeface="Lora" pitchFamily="2" charset="0"/>
                        </a:rPr>
                        <a:t>65,363</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b="1" dirty="0">
                          <a:effectLst/>
                          <a:latin typeface="Lora" pitchFamily="2" charset="0"/>
                        </a:rPr>
                        <a:t>76%</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587145"/>
                  </a:ext>
                </a:extLst>
              </a:tr>
              <a:tr h="475928">
                <a:tc>
                  <a:txBody>
                    <a:bodyPr/>
                    <a:lstStyle/>
                    <a:p>
                      <a:r>
                        <a:rPr lang="en-US" sz="1300" b="1" dirty="0" err="1">
                          <a:effectLst/>
                          <a:latin typeface="Lora" pitchFamily="2" charset="0"/>
                        </a:rPr>
                        <a:t>Trabaja</a:t>
                      </a:r>
                      <a:r>
                        <a:rPr lang="en-US" sz="1300" b="1" dirty="0">
                          <a:effectLst/>
                          <a:latin typeface="Lora" pitchFamily="2" charset="0"/>
                        </a:rPr>
                        <a:t> y </a:t>
                      </a:r>
                      <a:r>
                        <a:rPr lang="en-US" sz="1300" b="1" dirty="0" err="1">
                          <a:effectLst/>
                          <a:latin typeface="Lora" pitchFamily="2" charset="0"/>
                        </a:rPr>
                        <a:t>Vive</a:t>
                      </a:r>
                      <a:r>
                        <a:rPr lang="en-US" sz="1300" b="1" dirty="0">
                          <a:effectLst/>
                          <a:latin typeface="Lora" pitchFamily="2" charset="0"/>
                        </a:rPr>
                        <a:t> </a:t>
                      </a:r>
                      <a:r>
                        <a:rPr lang="en-US" sz="1300" b="1" dirty="0" err="1">
                          <a:effectLst/>
                          <a:latin typeface="Lora" pitchFamily="2" charset="0"/>
                        </a:rPr>
                        <a:t>en</a:t>
                      </a:r>
                      <a:r>
                        <a:rPr lang="en-US" sz="1300" b="1" dirty="0">
                          <a:effectLst/>
                          <a:latin typeface="Lora" pitchFamily="2" charset="0"/>
                        </a:rPr>
                        <a:t> KCK</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a:effectLst/>
                          <a:latin typeface="Lora" pitchFamily="2" charset="0"/>
                        </a:rPr>
                        <a:t>20,867</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b="1" dirty="0">
                          <a:effectLst/>
                          <a:latin typeface="Lora" pitchFamily="2" charset="0"/>
                        </a:rPr>
                        <a:t>24%</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7366179"/>
                  </a:ext>
                </a:extLst>
              </a:tr>
              <a:tr h="182880">
                <a:tc>
                  <a:txBody>
                    <a:bodyPr/>
                    <a:lstStyle/>
                    <a:p>
                      <a:endParaRPr lang="en-US" sz="1300" dirty="0">
                        <a:latin typeface="Lora" pitchFamily="2" charset="0"/>
                      </a:endParaRPr>
                    </a:p>
                  </a:txBody>
                  <a:tcPr marL="67990" marR="67990" marT="33995" marB="33995">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300" dirty="0">
                        <a:latin typeface="Lora" pitchFamily="2" charset="0"/>
                      </a:endParaRP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300" dirty="0">
                        <a:latin typeface="Lora" pitchFamily="2" charset="0"/>
                      </a:endParaRPr>
                    </a:p>
                  </a:txBody>
                  <a:tcPr marL="67990" marR="67990" marT="33995" marB="33995"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311926"/>
                  </a:ext>
                </a:extLst>
              </a:tr>
              <a:tr h="274320">
                <a:tc>
                  <a:txBody>
                    <a:bodyPr/>
                    <a:lstStyle/>
                    <a:p>
                      <a:r>
                        <a:rPr lang="en-US" sz="1300" b="1" dirty="0" err="1">
                          <a:effectLst/>
                          <a:latin typeface="Lora" pitchFamily="2" charset="0"/>
                        </a:rPr>
                        <a:t>Vive</a:t>
                      </a:r>
                      <a:r>
                        <a:rPr lang="en-US" sz="1300" b="1" dirty="0">
                          <a:effectLst/>
                          <a:latin typeface="Lora" pitchFamily="2" charset="0"/>
                        </a:rPr>
                        <a:t> </a:t>
                      </a:r>
                      <a:r>
                        <a:rPr lang="en-US" sz="1300" b="1" dirty="0" err="1">
                          <a:effectLst/>
                          <a:latin typeface="Lora" pitchFamily="2" charset="0"/>
                        </a:rPr>
                        <a:t>en</a:t>
                      </a:r>
                      <a:r>
                        <a:rPr lang="en-US" sz="1300" b="1" dirty="0">
                          <a:effectLst/>
                          <a:latin typeface="Lora" pitchFamily="2" charset="0"/>
                        </a:rPr>
                        <a:t> KCK</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dirty="0">
                          <a:effectLst/>
                          <a:latin typeface="Lora" pitchFamily="2" charset="0"/>
                        </a:rPr>
                        <a:t>70,137</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dirty="0">
                          <a:effectLst/>
                          <a:latin typeface="Lora" pitchFamily="2" charset="0"/>
                        </a:rPr>
                        <a:t>--</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56985"/>
                  </a:ext>
                </a:extLst>
              </a:tr>
              <a:tr h="640080">
                <a:tc>
                  <a:txBody>
                    <a:bodyPr/>
                    <a:lstStyle/>
                    <a:p>
                      <a:r>
                        <a:rPr lang="es-ES" sz="1300" b="1" dirty="0">
                          <a:effectLst/>
                          <a:latin typeface="Lora" pitchFamily="2" charset="0"/>
                        </a:rPr>
                        <a:t>Vive en KCK Pero Trabaja Fuera</a:t>
                      </a:r>
                      <a:endParaRPr lang="en-US" sz="1300" b="1" dirty="0">
                        <a:effectLst/>
                        <a:latin typeface="Lora" pitchFamily="2" charset="0"/>
                      </a:endParaRP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dirty="0">
                          <a:effectLst/>
                          <a:latin typeface="Lora" pitchFamily="2" charset="0"/>
                        </a:rPr>
                        <a:t>49,270</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b="1" dirty="0">
                          <a:effectLst/>
                          <a:latin typeface="Lora" pitchFamily="2" charset="0"/>
                        </a:rPr>
                        <a:t>70%</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5840018"/>
                  </a:ext>
                </a:extLst>
              </a:tr>
              <a:tr h="475928">
                <a:tc>
                  <a:txBody>
                    <a:bodyPr/>
                    <a:lstStyle/>
                    <a:p>
                      <a:r>
                        <a:rPr lang="es-ES" sz="1300" b="1" dirty="0">
                          <a:effectLst/>
                          <a:latin typeface="Lora" pitchFamily="2" charset="0"/>
                        </a:rPr>
                        <a:t>Vive y Trabaja en KCK</a:t>
                      </a:r>
                      <a:endParaRPr lang="en-US" sz="1300" b="1" dirty="0">
                        <a:effectLst/>
                        <a:latin typeface="Lora" pitchFamily="2" charset="0"/>
                      </a:endParaRP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dirty="0">
                          <a:effectLst/>
                          <a:latin typeface="Lora" pitchFamily="2" charset="0"/>
                        </a:rPr>
                        <a:t>20,867</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300" b="1" dirty="0">
                          <a:effectLst/>
                          <a:latin typeface="Lora" pitchFamily="2" charset="0"/>
                        </a:rPr>
                        <a:t>30%</a:t>
                      </a:r>
                    </a:p>
                  </a:txBody>
                  <a:tcPr marL="67990" marR="67990" marT="33995" marB="339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346049"/>
                  </a:ext>
                </a:extLst>
              </a:tr>
            </a:tbl>
          </a:graphicData>
        </a:graphic>
      </p:graphicFrame>
      <p:sp>
        <p:nvSpPr>
          <p:cNvPr id="2" name="TextBox 1">
            <a:extLst>
              <a:ext uri="{FF2B5EF4-FFF2-40B4-BE49-F238E27FC236}">
                <a16:creationId xmlns:a16="http://schemas.microsoft.com/office/drawing/2014/main" id="{FA14299C-EE63-5591-4BBE-8B0ECE5C2E5D}"/>
              </a:ext>
            </a:extLst>
          </p:cNvPr>
          <p:cNvSpPr txBox="1"/>
          <p:nvPr/>
        </p:nvSpPr>
        <p:spPr>
          <a:xfrm>
            <a:off x="783303" y="751250"/>
            <a:ext cx="5096501"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Perspectivas</a:t>
            </a:r>
            <a:r>
              <a:rPr lang="en-US" sz="1400" dirty="0">
                <a:latin typeface="Lora" pitchFamily="2" charset="0"/>
              </a:rPr>
              <a:t> de </a:t>
            </a:r>
            <a:r>
              <a:rPr lang="en-US" sz="1400" dirty="0" err="1">
                <a:latin typeface="Lora" pitchFamily="2" charset="0"/>
              </a:rPr>
              <a:t>Empleo</a:t>
            </a:r>
            <a:endParaRPr lang="en-US" sz="1400" dirty="0">
              <a:latin typeface="Lora" pitchFamily="2" charset="0"/>
            </a:endParaRPr>
          </a:p>
          <a:p>
            <a:pPr marL="0" marR="0" algn="l">
              <a:lnSpc>
                <a:spcPct val="115000"/>
              </a:lnSpc>
              <a:tabLst>
                <a:tab pos="574040" algn="l"/>
              </a:tabLst>
            </a:pPr>
            <a:r>
              <a:rPr lang="en-US" sz="2800" dirty="0">
                <a:latin typeface="Montserrat Light" panose="00000400000000000000" pitchFamily="2" charset="0"/>
              </a:rPr>
              <a:t>Entrada/Salida </a:t>
            </a:r>
          </a:p>
        </p:txBody>
      </p:sp>
      <p:sp>
        <p:nvSpPr>
          <p:cNvPr id="5" name="TextBox 4">
            <a:extLst>
              <a:ext uri="{FF2B5EF4-FFF2-40B4-BE49-F238E27FC236}">
                <a16:creationId xmlns:a16="http://schemas.microsoft.com/office/drawing/2014/main" id="{FD4901E2-7626-9E11-0E78-D14C9B3BAC51}"/>
              </a:ext>
            </a:extLst>
          </p:cNvPr>
          <p:cNvSpPr txBox="1"/>
          <p:nvPr/>
        </p:nvSpPr>
        <p:spPr>
          <a:xfrm>
            <a:off x="176092" y="6327449"/>
            <a:ext cx="4173271" cy="584775"/>
          </a:xfrm>
          <a:prstGeom prst="rect">
            <a:avLst/>
          </a:prstGeom>
          <a:noFill/>
        </p:spPr>
        <p:txBody>
          <a:bodyPr wrap="square">
            <a:spAutoFit/>
          </a:bodyPr>
          <a:lstStyle/>
          <a:p>
            <a:r>
              <a:rPr lang="es-ES" sz="800" i="1" dirty="0">
                <a:latin typeface="Lora" pitchFamily="2" charset="0"/>
              </a:rPr>
              <a:t>Nota:  Los datos presentados anteriormente reflejan los datos más recientes disponibles. La cifra de empleo refleja el empleo total y no el empleo del sector privado, como ocurre en otras partes del presente informe. </a:t>
            </a:r>
          </a:p>
          <a:p>
            <a:r>
              <a:rPr lang="es-ES" sz="800" i="1" dirty="0">
                <a:latin typeface="Lora" pitchFamily="2" charset="0"/>
              </a:rPr>
              <a:t>Fuente:  Censo de EE.UU., </a:t>
            </a:r>
            <a:r>
              <a:rPr lang="es-ES" sz="800" i="1" dirty="0" err="1">
                <a:latin typeface="Lora" pitchFamily="2" charset="0"/>
              </a:rPr>
              <a:t>On</a:t>
            </a:r>
            <a:r>
              <a:rPr lang="es-ES" sz="800" i="1" dirty="0">
                <a:latin typeface="Lora" pitchFamily="2" charset="0"/>
              </a:rPr>
              <a:t> </a:t>
            </a:r>
            <a:r>
              <a:rPr lang="es-ES" sz="800" i="1" dirty="0" err="1">
                <a:latin typeface="Lora" pitchFamily="2" charset="0"/>
              </a:rPr>
              <a:t>the</a:t>
            </a:r>
            <a:r>
              <a:rPr lang="es-ES" sz="800" i="1" dirty="0">
                <a:latin typeface="Lora" pitchFamily="2" charset="0"/>
              </a:rPr>
              <a:t> </a:t>
            </a:r>
            <a:r>
              <a:rPr lang="es-ES" sz="800" i="1" dirty="0" err="1">
                <a:latin typeface="Lora" pitchFamily="2" charset="0"/>
              </a:rPr>
              <a:t>Map</a:t>
            </a:r>
            <a:endParaRPr lang="es-ES" sz="800" i="1" dirty="0">
              <a:latin typeface="Lora" pitchFamily="2" charset="0"/>
            </a:endParaRPr>
          </a:p>
        </p:txBody>
      </p:sp>
      <p:pic>
        <p:nvPicPr>
          <p:cNvPr id="6" name="Graphic 5">
            <a:extLst>
              <a:ext uri="{FF2B5EF4-FFF2-40B4-BE49-F238E27FC236}">
                <a16:creationId xmlns:a16="http://schemas.microsoft.com/office/drawing/2014/main" id="{8B9242B4-41E9-A562-C8C0-A3465C08E8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8697" y="170970"/>
            <a:ext cx="605266" cy="594360"/>
          </a:xfrm>
          <a:prstGeom prst="rect">
            <a:avLst/>
          </a:prstGeom>
        </p:spPr>
      </p:pic>
      <p:grpSp>
        <p:nvGrpSpPr>
          <p:cNvPr id="21" name="Group 20">
            <a:extLst>
              <a:ext uri="{FF2B5EF4-FFF2-40B4-BE49-F238E27FC236}">
                <a16:creationId xmlns:a16="http://schemas.microsoft.com/office/drawing/2014/main" id="{61F4E37F-D025-83B2-C472-86195B1C14F5}"/>
              </a:ext>
            </a:extLst>
          </p:cNvPr>
          <p:cNvGrpSpPr/>
          <p:nvPr/>
        </p:nvGrpSpPr>
        <p:grpSpPr>
          <a:xfrm>
            <a:off x="783303" y="2634149"/>
            <a:ext cx="6795560" cy="3354669"/>
            <a:chOff x="783303" y="2692238"/>
            <a:chExt cx="6795560" cy="3354669"/>
          </a:xfrm>
        </p:grpSpPr>
        <p:grpSp>
          <p:nvGrpSpPr>
            <p:cNvPr id="12" name="Group 11">
              <a:extLst>
                <a:ext uri="{FF2B5EF4-FFF2-40B4-BE49-F238E27FC236}">
                  <a16:creationId xmlns:a16="http://schemas.microsoft.com/office/drawing/2014/main" id="{6FDDE634-1A70-DE98-3A33-639077F9CA43}"/>
                </a:ext>
              </a:extLst>
            </p:cNvPr>
            <p:cNvGrpSpPr/>
            <p:nvPr/>
          </p:nvGrpSpPr>
          <p:grpSpPr>
            <a:xfrm>
              <a:off x="783303" y="2692238"/>
              <a:ext cx="6795560" cy="3354669"/>
              <a:chOff x="783303" y="2448939"/>
              <a:chExt cx="6795560" cy="3354669"/>
            </a:xfrm>
          </p:grpSpPr>
          <p:pic>
            <p:nvPicPr>
              <p:cNvPr id="3" name="Picture 2">
                <a:extLst>
                  <a:ext uri="{FF2B5EF4-FFF2-40B4-BE49-F238E27FC236}">
                    <a16:creationId xmlns:a16="http://schemas.microsoft.com/office/drawing/2014/main" id="{8E2E286D-FC4B-640B-FDDA-6CD49AEC1580}"/>
                  </a:ext>
                </a:extLst>
              </p:cNvPr>
              <p:cNvPicPr>
                <a:picLocks noChangeAspect="1"/>
              </p:cNvPicPr>
              <p:nvPr/>
            </p:nvPicPr>
            <p:blipFill rotWithShape="1">
              <a:blip r:embed="rId4"/>
              <a:srcRect t="9425" b="3148"/>
              <a:stretch/>
            </p:blipFill>
            <p:spPr>
              <a:xfrm>
                <a:off x="783303" y="2448939"/>
                <a:ext cx="6795560" cy="3354669"/>
              </a:xfrm>
              <a:prstGeom prst="rect">
                <a:avLst/>
              </a:prstGeom>
            </p:spPr>
          </p:pic>
          <p:sp>
            <p:nvSpPr>
              <p:cNvPr id="7" name="Rectangle 6">
                <a:extLst>
                  <a:ext uri="{FF2B5EF4-FFF2-40B4-BE49-F238E27FC236}">
                    <a16:creationId xmlns:a16="http://schemas.microsoft.com/office/drawing/2014/main" id="{7E11AF34-06F5-2C98-A9A5-63855D98F95F}"/>
                  </a:ext>
                </a:extLst>
              </p:cNvPr>
              <p:cNvSpPr/>
              <p:nvPr/>
            </p:nvSpPr>
            <p:spPr>
              <a:xfrm>
                <a:off x="1175534" y="4134293"/>
                <a:ext cx="1346792" cy="588334"/>
              </a:xfrm>
              <a:prstGeom prst="rect">
                <a:avLst/>
              </a:prstGeom>
              <a:solidFill>
                <a:srgbClr val="479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Trabaja</a:t>
                </a:r>
                <a:r>
                  <a:rPr lang="en-US" sz="1200" dirty="0">
                    <a:solidFill>
                      <a:schemeClr val="tx1"/>
                    </a:solidFill>
                  </a:rPr>
                  <a:t> </a:t>
                </a:r>
                <a:r>
                  <a:rPr lang="en-US" sz="1200" dirty="0" err="1">
                    <a:solidFill>
                      <a:schemeClr val="tx1"/>
                    </a:solidFill>
                  </a:rPr>
                  <a:t>en</a:t>
                </a:r>
                <a:r>
                  <a:rPr lang="en-US" sz="1200" dirty="0">
                    <a:solidFill>
                      <a:schemeClr val="tx1"/>
                    </a:solidFill>
                  </a:rPr>
                  <a:t> KCK</a:t>
                </a:r>
              </a:p>
            </p:txBody>
          </p:sp>
          <p:sp>
            <p:nvSpPr>
              <p:cNvPr id="8" name="Rectangle 7">
                <a:extLst>
                  <a:ext uri="{FF2B5EF4-FFF2-40B4-BE49-F238E27FC236}">
                    <a16:creationId xmlns:a16="http://schemas.microsoft.com/office/drawing/2014/main" id="{FE37B1E1-EDAF-3921-DCB6-F8A2CDBFEF59}"/>
                  </a:ext>
                </a:extLst>
              </p:cNvPr>
              <p:cNvSpPr/>
              <p:nvPr/>
            </p:nvSpPr>
            <p:spPr>
              <a:xfrm>
                <a:off x="3285833" y="5229448"/>
                <a:ext cx="1502736" cy="446566"/>
              </a:xfrm>
              <a:prstGeom prst="rect">
                <a:avLst/>
              </a:prstGeom>
              <a:solidFill>
                <a:srgbClr val="8BC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Vive y Trabaja en KCK</a:t>
                </a:r>
              </a:p>
            </p:txBody>
          </p:sp>
          <p:sp>
            <p:nvSpPr>
              <p:cNvPr id="9" name="Rectangle 8">
                <a:extLst>
                  <a:ext uri="{FF2B5EF4-FFF2-40B4-BE49-F238E27FC236}">
                    <a16:creationId xmlns:a16="http://schemas.microsoft.com/office/drawing/2014/main" id="{F4039110-2E6B-94E7-268B-A827280C0D8C}"/>
                  </a:ext>
                </a:extLst>
              </p:cNvPr>
              <p:cNvSpPr/>
              <p:nvPr/>
            </p:nvSpPr>
            <p:spPr>
              <a:xfrm>
                <a:off x="5197264" y="4134293"/>
                <a:ext cx="1346792" cy="588334"/>
              </a:xfrm>
              <a:prstGeom prst="rect">
                <a:avLst/>
              </a:prstGeom>
              <a:solidFill>
                <a:srgbClr val="C6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Trabaja en KCK Pero Vive Fuera</a:t>
                </a:r>
              </a:p>
            </p:txBody>
          </p:sp>
        </p:grpSp>
        <p:sp>
          <p:nvSpPr>
            <p:cNvPr id="18" name="Rectangle 17">
              <a:extLst>
                <a:ext uri="{FF2B5EF4-FFF2-40B4-BE49-F238E27FC236}">
                  <a16:creationId xmlns:a16="http://schemas.microsoft.com/office/drawing/2014/main" id="{766F0249-05EB-DED2-A73E-42D611BFFBDF}"/>
                </a:ext>
              </a:extLst>
            </p:cNvPr>
            <p:cNvSpPr/>
            <p:nvPr/>
          </p:nvSpPr>
          <p:spPr>
            <a:xfrm>
              <a:off x="1497336" y="3751150"/>
              <a:ext cx="703187" cy="233937"/>
            </a:xfrm>
            <a:prstGeom prst="rect">
              <a:avLst/>
            </a:prstGeom>
            <a:solidFill>
              <a:srgbClr val="4794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Entrada</a:t>
              </a:r>
            </a:p>
          </p:txBody>
        </p:sp>
        <p:sp>
          <p:nvSpPr>
            <p:cNvPr id="19" name="Rectangle 18">
              <a:extLst>
                <a:ext uri="{FF2B5EF4-FFF2-40B4-BE49-F238E27FC236}">
                  <a16:creationId xmlns:a16="http://schemas.microsoft.com/office/drawing/2014/main" id="{8ED520FF-0E0E-47FC-5F6C-784851EA4D82}"/>
                </a:ext>
              </a:extLst>
            </p:cNvPr>
            <p:cNvSpPr/>
            <p:nvPr/>
          </p:nvSpPr>
          <p:spPr>
            <a:xfrm>
              <a:off x="5519066" y="3767323"/>
              <a:ext cx="703187" cy="233937"/>
            </a:xfrm>
            <a:prstGeom prst="rect">
              <a:avLst/>
            </a:prstGeom>
            <a:solidFill>
              <a:srgbClr val="C6E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Salida</a:t>
              </a:r>
            </a:p>
          </p:txBody>
        </p:sp>
      </p:grpSp>
      <p:sp>
        <p:nvSpPr>
          <p:cNvPr id="23" name="TextBox 22">
            <a:extLst>
              <a:ext uri="{FF2B5EF4-FFF2-40B4-BE49-F238E27FC236}">
                <a16:creationId xmlns:a16="http://schemas.microsoft.com/office/drawing/2014/main" id="{9A457BF6-F10D-EA4D-3EFF-D03DE8B86C0E}"/>
              </a:ext>
            </a:extLst>
          </p:cNvPr>
          <p:cNvSpPr txBox="1"/>
          <p:nvPr/>
        </p:nvSpPr>
        <p:spPr>
          <a:xfrm>
            <a:off x="723110" y="5988818"/>
            <a:ext cx="7055112" cy="246221"/>
          </a:xfrm>
          <a:prstGeom prst="rect">
            <a:avLst/>
          </a:prstGeom>
          <a:noFill/>
        </p:spPr>
        <p:txBody>
          <a:bodyPr wrap="square">
            <a:spAutoFit/>
          </a:bodyPr>
          <a:lstStyle/>
          <a:p>
            <a:r>
              <a:rPr kumimoji="0" lang="es-ES" sz="1000" i="1" u="none" strike="noStrike" kern="1200" cap="none" spc="0" normalizeH="0" baseline="0" noProof="0" dirty="0">
                <a:ln>
                  <a:noFill/>
                </a:ln>
                <a:solidFill>
                  <a:prstClr val="black"/>
                </a:solidFill>
                <a:effectLst/>
                <a:uLnTx/>
                <a:uFillTx/>
                <a:latin typeface="Lora" pitchFamily="2" charset="0"/>
                <a:ea typeface="+mn-ea"/>
                <a:cs typeface="+mn-cs"/>
              </a:rPr>
              <a:t>Este diagrama ilustra la entrada y salida de empleados en Kansas City, Kansas, desglosados en la tabla adyacente. </a:t>
            </a:r>
            <a:endParaRPr lang="en-US" sz="1000" dirty="0"/>
          </a:p>
        </p:txBody>
      </p:sp>
      <p:sp>
        <p:nvSpPr>
          <p:cNvPr id="29" name="TextBox 28">
            <a:extLst>
              <a:ext uri="{FF2B5EF4-FFF2-40B4-BE49-F238E27FC236}">
                <a16:creationId xmlns:a16="http://schemas.microsoft.com/office/drawing/2014/main" id="{232185B7-600E-469C-46E6-961FC2CD2760}"/>
              </a:ext>
            </a:extLst>
          </p:cNvPr>
          <p:cNvSpPr txBox="1"/>
          <p:nvPr/>
        </p:nvSpPr>
        <p:spPr>
          <a:xfrm>
            <a:off x="804566" y="1694301"/>
            <a:ext cx="6774297" cy="893643"/>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Todas las ciudades tienen saldos diferentes de trabajadores que vienen a la ciudad para trabajar y residentes que salen de sus comunidades por motivos de empleo. De la fuerza laboral residencial de Kansas City, Kansas, alrededor de un tercio (30 %) de los residentes viven y trabajan en la ciudad. </a:t>
            </a:r>
            <a:endParaRPr lang="en-US" sz="1200" dirty="0">
              <a:latin typeface="Lora" pitchFamily="2" charset="0"/>
            </a:endParaRPr>
          </a:p>
        </p:txBody>
      </p:sp>
    </p:spTree>
    <p:extLst>
      <p:ext uri="{BB962C8B-B14F-4D97-AF65-F5344CB8AC3E}">
        <p14:creationId xmlns:p14="http://schemas.microsoft.com/office/powerpoint/2010/main" val="351655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218E7-6D01-C0F9-1E5D-38B1134187C9}"/>
              </a:ext>
            </a:extLst>
          </p:cNvPr>
          <p:cNvSpPr txBox="1"/>
          <p:nvPr/>
        </p:nvSpPr>
        <p:spPr>
          <a:xfrm>
            <a:off x="783303" y="751250"/>
            <a:ext cx="5096501"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Perspectivas</a:t>
            </a:r>
            <a:r>
              <a:rPr lang="en-US" sz="1400" dirty="0">
                <a:latin typeface="Lora" pitchFamily="2" charset="0"/>
              </a:rPr>
              <a:t> Regionals</a:t>
            </a:r>
          </a:p>
          <a:p>
            <a:pPr marL="0" marR="0" algn="l">
              <a:lnSpc>
                <a:spcPct val="115000"/>
              </a:lnSpc>
              <a:tabLst>
                <a:tab pos="574040" algn="l"/>
              </a:tabLst>
            </a:pPr>
            <a:r>
              <a:rPr lang="en-US" sz="2800" dirty="0" err="1">
                <a:latin typeface="Montserrat Light" panose="00000400000000000000" pitchFamily="2" charset="0"/>
              </a:rPr>
              <a:t>Salarios</a:t>
            </a:r>
            <a:r>
              <a:rPr lang="en-US" sz="2800" dirty="0">
                <a:latin typeface="Montserrat Light" panose="00000400000000000000" pitchFamily="2" charset="0"/>
              </a:rPr>
              <a:t> y </a:t>
            </a:r>
            <a:r>
              <a:rPr lang="en-US" sz="2800" dirty="0" err="1">
                <a:latin typeface="Montserrat Light" panose="00000400000000000000" pitchFamily="2" charset="0"/>
              </a:rPr>
              <a:t>Sueldos</a:t>
            </a:r>
            <a:endParaRPr lang="en-US" sz="2800" dirty="0">
              <a:latin typeface="Montserrat Light" panose="00000400000000000000" pitchFamily="2" charset="0"/>
            </a:endParaRPr>
          </a:p>
        </p:txBody>
      </p:sp>
      <p:graphicFrame>
        <p:nvGraphicFramePr>
          <p:cNvPr id="3" name="Chart 2">
            <a:extLst>
              <a:ext uri="{FF2B5EF4-FFF2-40B4-BE49-F238E27FC236}">
                <a16:creationId xmlns:a16="http://schemas.microsoft.com/office/drawing/2014/main" id="{1C43FC23-70CB-CC2A-01D1-061E54DC4955}"/>
              </a:ext>
            </a:extLst>
          </p:cNvPr>
          <p:cNvGraphicFramePr/>
          <p:nvPr>
            <p:extLst>
              <p:ext uri="{D42A27DB-BD31-4B8C-83A1-F6EECF244321}">
                <p14:modId xmlns:p14="http://schemas.microsoft.com/office/powerpoint/2010/main" val="1631228813"/>
              </p:ext>
            </p:extLst>
          </p:nvPr>
        </p:nvGraphicFramePr>
        <p:xfrm>
          <a:off x="6220140" y="2119628"/>
          <a:ext cx="4943242" cy="422112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B15C1C1-5B03-A6F4-B495-91C8B8EC0ECB}"/>
              </a:ext>
            </a:extLst>
          </p:cNvPr>
          <p:cNvSpPr txBox="1"/>
          <p:nvPr/>
        </p:nvSpPr>
        <p:spPr>
          <a:xfrm>
            <a:off x="6489499" y="1923330"/>
            <a:ext cx="4826285" cy="523220"/>
          </a:xfrm>
          <a:prstGeom prst="rect">
            <a:avLst/>
          </a:prstGeom>
          <a:noFill/>
        </p:spPr>
        <p:txBody>
          <a:bodyPr wrap="square">
            <a:spAutoFit/>
          </a:bodyPr>
          <a:lstStyle/>
          <a:p>
            <a:r>
              <a:rPr lang="en-US" sz="1400" b="1" dirty="0" err="1">
                <a:latin typeface="Lora" pitchFamily="2" charset="0"/>
              </a:rPr>
              <a:t>Salario</a:t>
            </a:r>
            <a:r>
              <a:rPr lang="en-US" sz="1400" b="1" dirty="0">
                <a:latin typeface="Lora" pitchFamily="2" charset="0"/>
              </a:rPr>
              <a:t> </a:t>
            </a:r>
            <a:r>
              <a:rPr lang="en-US" sz="1400" b="1" dirty="0" err="1">
                <a:latin typeface="Lora" pitchFamily="2" charset="0"/>
              </a:rPr>
              <a:t>Promedio</a:t>
            </a:r>
            <a:r>
              <a:rPr lang="en-US" sz="1400" b="1" dirty="0">
                <a:latin typeface="Lora" pitchFamily="2" charset="0"/>
              </a:rPr>
              <a:t> </a:t>
            </a:r>
            <a:r>
              <a:rPr lang="en-US" sz="1400" b="1" dirty="0" err="1">
                <a:latin typeface="Lora" pitchFamily="2" charset="0"/>
              </a:rPr>
              <a:t>Anual</a:t>
            </a:r>
            <a:r>
              <a:rPr lang="en-US" sz="1400" b="1" dirty="0">
                <a:latin typeface="Lora" pitchFamily="2" charset="0"/>
              </a:rPr>
              <a:t> </a:t>
            </a:r>
            <a:r>
              <a:rPr lang="en-US" sz="1400" b="1" dirty="0" err="1">
                <a:latin typeface="Lora" pitchFamily="2" charset="0"/>
              </a:rPr>
              <a:t>por</a:t>
            </a:r>
            <a:r>
              <a:rPr lang="en-US" sz="1400" b="1" dirty="0">
                <a:latin typeface="Lora" pitchFamily="2" charset="0"/>
              </a:rPr>
              <a:t> </a:t>
            </a:r>
            <a:r>
              <a:rPr lang="en-US" sz="1400" b="1" dirty="0" err="1">
                <a:latin typeface="Lora" pitchFamily="2" charset="0"/>
              </a:rPr>
              <a:t>Empleado</a:t>
            </a:r>
            <a:endParaRPr lang="en-US" sz="1400" b="1" dirty="0">
              <a:latin typeface="Lora" pitchFamily="2" charset="0"/>
            </a:endParaRPr>
          </a:p>
          <a:p>
            <a:r>
              <a:rPr lang="en-US" sz="1400" i="1" dirty="0" err="1">
                <a:latin typeface="Lora" pitchFamily="2" charset="0"/>
              </a:rPr>
              <a:t>Promedio</a:t>
            </a:r>
            <a:r>
              <a:rPr lang="en-US" sz="1400" i="1" dirty="0">
                <a:latin typeface="Lora" pitchFamily="2" charset="0"/>
              </a:rPr>
              <a:t> </a:t>
            </a:r>
            <a:r>
              <a:rPr lang="en-US" sz="1400" i="1" dirty="0" err="1">
                <a:latin typeface="Lora" pitchFamily="2" charset="0"/>
              </a:rPr>
              <a:t>Anual</a:t>
            </a:r>
            <a:r>
              <a:rPr lang="en-US" sz="1400" i="1" dirty="0">
                <a:latin typeface="Lora" pitchFamily="2" charset="0"/>
              </a:rPr>
              <a:t> del 2021</a:t>
            </a:r>
          </a:p>
        </p:txBody>
      </p:sp>
      <p:sp>
        <p:nvSpPr>
          <p:cNvPr id="10" name="TextBox 9">
            <a:extLst>
              <a:ext uri="{FF2B5EF4-FFF2-40B4-BE49-F238E27FC236}">
                <a16:creationId xmlns:a16="http://schemas.microsoft.com/office/drawing/2014/main" id="{B4CA1E71-7FAD-400B-CCEC-D343BF3B562C}"/>
              </a:ext>
            </a:extLst>
          </p:cNvPr>
          <p:cNvSpPr txBox="1"/>
          <p:nvPr/>
        </p:nvSpPr>
        <p:spPr>
          <a:xfrm>
            <a:off x="176092" y="6201828"/>
            <a:ext cx="5919908" cy="707886"/>
          </a:xfrm>
          <a:prstGeom prst="rect">
            <a:avLst/>
          </a:prstGeom>
          <a:noFill/>
        </p:spPr>
        <p:txBody>
          <a:bodyPr wrap="square">
            <a:spAutoFit/>
          </a:bodyPr>
          <a:lstStyle/>
          <a:p>
            <a:r>
              <a:rPr lang="es-ES" sz="800" i="1" dirty="0">
                <a:latin typeface="Lora" pitchFamily="2" charset="0"/>
              </a:rPr>
              <a:t>Nota:  Los datos de empleo a través de BLS solo se tienen disponibles a nivel de condado. Los datos anteriores reflejan todas las industrias del sector privado en empresas de todos los tamaños. Los datos de entrada y salida reflejan todos los tipos de trabajo y los datos de 2019.</a:t>
            </a:r>
          </a:p>
          <a:p>
            <a:r>
              <a:rPr lang="es-ES" sz="800" i="1" dirty="0">
                <a:latin typeface="Lora" pitchFamily="2" charset="0"/>
              </a:rPr>
              <a:t>Fuente:  Oficina de Estadísticas Laborales de EE. UU., Censo Trimestral de Empleo y Salarios, </a:t>
            </a:r>
            <a:r>
              <a:rPr lang="es-ES" sz="800" i="1" dirty="0" err="1">
                <a:latin typeface="Lora" pitchFamily="2" charset="0"/>
              </a:rPr>
              <a:t>On</a:t>
            </a:r>
            <a:r>
              <a:rPr lang="es-ES" sz="800" i="1" dirty="0">
                <a:latin typeface="Lora" pitchFamily="2" charset="0"/>
              </a:rPr>
              <a:t> </a:t>
            </a:r>
            <a:r>
              <a:rPr lang="es-ES" sz="800" i="1" dirty="0" err="1">
                <a:latin typeface="Lora" pitchFamily="2" charset="0"/>
              </a:rPr>
              <a:t>the</a:t>
            </a:r>
            <a:r>
              <a:rPr lang="es-ES" sz="800" i="1" dirty="0">
                <a:latin typeface="Lora" pitchFamily="2" charset="0"/>
              </a:rPr>
              <a:t> </a:t>
            </a:r>
            <a:r>
              <a:rPr lang="es-ES" sz="800" i="1" dirty="0" err="1">
                <a:latin typeface="Lora" pitchFamily="2" charset="0"/>
              </a:rPr>
              <a:t>Map</a:t>
            </a:r>
            <a:endParaRPr lang="es-ES" sz="800" i="1" dirty="0">
              <a:latin typeface="Lora" pitchFamily="2" charset="0"/>
            </a:endParaRPr>
          </a:p>
          <a:p>
            <a:endParaRPr lang="en-US" sz="800" i="1" dirty="0">
              <a:latin typeface="Lora" pitchFamily="2" charset="0"/>
            </a:endParaRPr>
          </a:p>
        </p:txBody>
      </p:sp>
      <p:pic>
        <p:nvPicPr>
          <p:cNvPr id="5" name="Graphic 4">
            <a:extLst>
              <a:ext uri="{FF2B5EF4-FFF2-40B4-BE49-F238E27FC236}">
                <a16:creationId xmlns:a16="http://schemas.microsoft.com/office/drawing/2014/main" id="{9C3AD09F-5E38-DC50-659A-4C833AF846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8697" y="170970"/>
            <a:ext cx="605266" cy="594360"/>
          </a:xfrm>
          <a:prstGeom prst="rect">
            <a:avLst/>
          </a:prstGeom>
        </p:spPr>
      </p:pic>
      <p:sp>
        <p:nvSpPr>
          <p:cNvPr id="11" name="TextBox 10">
            <a:extLst>
              <a:ext uri="{FF2B5EF4-FFF2-40B4-BE49-F238E27FC236}">
                <a16:creationId xmlns:a16="http://schemas.microsoft.com/office/drawing/2014/main" id="{F6226247-AB83-07B1-D943-93DEC0A1DD9D}"/>
              </a:ext>
            </a:extLst>
          </p:cNvPr>
          <p:cNvSpPr txBox="1"/>
          <p:nvPr/>
        </p:nvSpPr>
        <p:spPr>
          <a:xfrm>
            <a:off x="783303" y="1697424"/>
            <a:ext cx="4618909" cy="1909305"/>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En 2021, el salario anual promedio para un empleado que labora en el Condado de Wyandotte era de $57,881. La paga promedio es ligeramente inferior al promedio de MSA de Kansas City, MO-KS de $62.707, pero supera a varios de los condados circundantes, incluyendo Leavenworth, </a:t>
            </a:r>
            <a:r>
              <a:rPr lang="es-ES" sz="1200" dirty="0" err="1">
                <a:latin typeface="Lora" pitchFamily="2" charset="0"/>
              </a:rPr>
              <a:t>Clay</a:t>
            </a:r>
            <a:r>
              <a:rPr lang="es-ES" sz="1200" dirty="0">
                <a:latin typeface="Lora" pitchFamily="2" charset="0"/>
              </a:rPr>
              <a:t> y Platte County. Notablemente, los salarios en el Condado de Wyandotte se tienden a ser más altos para los empleados que vienen al condado por trabajo que para los residentes del Condado de Wyandotte.</a:t>
            </a:r>
            <a:endParaRPr lang="en-US" sz="1200" dirty="0">
              <a:latin typeface="Lora" pitchFamily="2" charset="0"/>
            </a:endParaRPr>
          </a:p>
        </p:txBody>
      </p:sp>
      <p:graphicFrame>
        <p:nvGraphicFramePr>
          <p:cNvPr id="4" name="Table 16">
            <a:extLst>
              <a:ext uri="{FF2B5EF4-FFF2-40B4-BE49-F238E27FC236}">
                <a16:creationId xmlns:a16="http://schemas.microsoft.com/office/drawing/2014/main" id="{A55C3C6F-3605-98FD-7EB2-F4A391647877}"/>
              </a:ext>
            </a:extLst>
          </p:cNvPr>
          <p:cNvGraphicFramePr>
            <a:graphicFrameLocks noGrp="1"/>
          </p:cNvGraphicFramePr>
          <p:nvPr>
            <p:extLst>
              <p:ext uri="{D42A27DB-BD31-4B8C-83A1-F6EECF244321}">
                <p14:modId xmlns:p14="http://schemas.microsoft.com/office/powerpoint/2010/main" val="3099820593"/>
              </p:ext>
            </p:extLst>
          </p:nvPr>
        </p:nvGraphicFramePr>
        <p:xfrm>
          <a:off x="854099" y="3606729"/>
          <a:ext cx="5344777" cy="2438400"/>
        </p:xfrm>
        <a:graphic>
          <a:graphicData uri="http://schemas.openxmlformats.org/drawingml/2006/table">
            <a:tbl>
              <a:tblPr firstRow="1" bandRow="1">
                <a:tableStyleId>{5C22544A-7EE6-4342-B048-85BDC9FD1C3A}</a:tableStyleId>
              </a:tblPr>
              <a:tblGrid>
                <a:gridCol w="2323415">
                  <a:extLst>
                    <a:ext uri="{9D8B030D-6E8A-4147-A177-3AD203B41FA5}">
                      <a16:colId xmlns:a16="http://schemas.microsoft.com/office/drawing/2014/main" val="2054654852"/>
                    </a:ext>
                  </a:extLst>
                </a:gridCol>
                <a:gridCol w="989180">
                  <a:extLst>
                    <a:ext uri="{9D8B030D-6E8A-4147-A177-3AD203B41FA5}">
                      <a16:colId xmlns:a16="http://schemas.microsoft.com/office/drawing/2014/main" val="2319470099"/>
                    </a:ext>
                  </a:extLst>
                </a:gridCol>
                <a:gridCol w="962613">
                  <a:extLst>
                    <a:ext uri="{9D8B030D-6E8A-4147-A177-3AD203B41FA5}">
                      <a16:colId xmlns:a16="http://schemas.microsoft.com/office/drawing/2014/main" val="3306256643"/>
                    </a:ext>
                  </a:extLst>
                </a:gridCol>
                <a:gridCol w="1069569">
                  <a:extLst>
                    <a:ext uri="{9D8B030D-6E8A-4147-A177-3AD203B41FA5}">
                      <a16:colId xmlns:a16="http://schemas.microsoft.com/office/drawing/2014/main" val="2948744269"/>
                    </a:ext>
                  </a:extLst>
                </a:gridCol>
              </a:tblGrid>
              <a:tr h="217460">
                <a:tc gridSpan="4">
                  <a:txBody>
                    <a:bodyPr/>
                    <a:lstStyle/>
                    <a:p>
                      <a:pPr algn="l"/>
                      <a:r>
                        <a:rPr lang="es-ES" sz="1200" dirty="0">
                          <a:solidFill>
                            <a:schemeClr val="tx1"/>
                          </a:solidFill>
                          <a:latin typeface="Lora" pitchFamily="2" charset="0"/>
                        </a:rPr>
                        <a:t>Segmentos de los trabajadores del condado de Wyandotte que ganan…</a:t>
                      </a:r>
                      <a:endParaRPr lang="en-US" sz="1200" dirty="0">
                        <a:solidFill>
                          <a:schemeClr val="tx1"/>
                        </a:solidFill>
                        <a:latin typeface="Lora" pitchFamily="2" charset="0"/>
                      </a:endParaRPr>
                    </a:p>
                  </a:txBody>
                  <a:tcPr anchor="ctr">
                    <a:lnL w="12700" cmpd="sng">
                      <a:noFill/>
                    </a:lnL>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ctr"/>
                      <a:r>
                        <a:rPr lang="en-US" sz="1200" dirty="0">
                          <a:solidFill>
                            <a:schemeClr val="tx1"/>
                          </a:solidFill>
                          <a:latin typeface="Lora" pitchFamily="2" charset="0"/>
                        </a:rPr>
                        <a:t>Share of Wyandotte County Workers Earning…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pPr algn="r"/>
                      <a:endParaRPr lang="en-US" sz="1200" dirty="0">
                        <a:solidFill>
                          <a:schemeClr val="tx1"/>
                        </a:solidFill>
                        <a:latin typeface="Lora" pitchFamily="2" charset="0"/>
                      </a:endParaRPr>
                    </a:p>
                  </a:txBody>
                  <a:tcPr anchor="ctr">
                    <a:solidFill>
                      <a:schemeClr val="bg2"/>
                    </a:solidFill>
                  </a:tcPr>
                </a:tc>
                <a:tc hMerge="1">
                  <a:txBody>
                    <a:bodyPr/>
                    <a:lstStyle/>
                    <a:p>
                      <a:pPr algn="r"/>
                      <a:endParaRPr lang="en-US" sz="1200" dirty="0">
                        <a:solidFill>
                          <a:schemeClr val="tx1"/>
                        </a:solidFill>
                        <a:latin typeface="Lora" pitchFamily="2" charset="0"/>
                      </a:endParaRPr>
                    </a:p>
                  </a:txBody>
                  <a:tcPr anchor="ctr">
                    <a:solidFill>
                      <a:schemeClr val="bg2"/>
                    </a:solidFill>
                  </a:tcPr>
                </a:tc>
                <a:extLst>
                  <a:ext uri="{0D108BD9-81ED-4DB2-BD59-A6C34878D82A}">
                    <a16:rowId xmlns:a16="http://schemas.microsoft.com/office/drawing/2014/main" val="2111949232"/>
                  </a:ext>
                </a:extLst>
              </a:tr>
              <a:tr h="319135">
                <a:tc>
                  <a:txBody>
                    <a:bodyPr/>
                    <a:lstStyle/>
                    <a:p>
                      <a:pPr marL="0" algn="l" defTabSz="914400" rtl="0" eaLnBrk="1" latinLnBrk="0" hangingPunct="1"/>
                      <a:endParaRPr lang="en-US" sz="1200" b="1" kern="1200" dirty="0">
                        <a:solidFill>
                          <a:schemeClr val="tx1"/>
                        </a:solidFill>
                        <a:latin typeface="Lora" pitchFamily="2" charset="0"/>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000" dirty="0" err="1">
                          <a:solidFill>
                            <a:schemeClr val="tx1"/>
                          </a:solidFill>
                          <a:latin typeface="Lora" pitchFamily="2" charset="0"/>
                        </a:rPr>
                        <a:t>Menos</a:t>
                      </a:r>
                      <a:r>
                        <a:rPr lang="en-US" sz="1000" dirty="0">
                          <a:solidFill>
                            <a:schemeClr val="tx1"/>
                          </a:solidFill>
                          <a:latin typeface="Lora" pitchFamily="2" charset="0"/>
                        </a:rPr>
                        <a:t> de $1.250 </a:t>
                      </a:r>
                      <a:r>
                        <a:rPr lang="en-US" sz="800" dirty="0" err="1">
                          <a:solidFill>
                            <a:schemeClr val="tx1"/>
                          </a:solidFill>
                          <a:latin typeface="Lora" pitchFamily="2" charset="0"/>
                        </a:rPr>
                        <a:t>Mensuales</a:t>
                      </a:r>
                      <a:endParaRPr lang="en-US" sz="800" dirty="0">
                        <a:solidFill>
                          <a:schemeClr val="tx1"/>
                        </a:solidFill>
                        <a:latin typeface="Lora"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latin typeface="Lora" pitchFamily="2" charset="0"/>
                        </a:rPr>
                        <a:t>$1.251 a $3.333 </a:t>
                      </a:r>
                    </a:p>
                    <a:p>
                      <a:pPr algn="ctr"/>
                      <a:r>
                        <a:rPr lang="en-US" sz="800" kern="1200" dirty="0" err="1">
                          <a:solidFill>
                            <a:schemeClr val="tx1"/>
                          </a:solidFill>
                          <a:latin typeface="Lora" pitchFamily="2" charset="0"/>
                          <a:ea typeface="+mn-ea"/>
                          <a:cs typeface="+mn-cs"/>
                        </a:rPr>
                        <a:t>Mensuales</a:t>
                      </a:r>
                      <a:endParaRPr lang="en-US" sz="800" kern="1200" dirty="0">
                        <a:solidFill>
                          <a:schemeClr val="tx1"/>
                        </a:solidFill>
                        <a:latin typeface="Lora" pitchFamily="2" charset="0"/>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000" dirty="0">
                          <a:solidFill>
                            <a:schemeClr val="tx1"/>
                          </a:solidFill>
                          <a:latin typeface="Lora" pitchFamily="2" charset="0"/>
                        </a:rPr>
                        <a:t>Más de $3.333 </a:t>
                      </a:r>
                    </a:p>
                    <a:p>
                      <a:pPr algn="ctr"/>
                      <a:r>
                        <a:rPr lang="en-US" sz="800" kern="1200" dirty="0" err="1">
                          <a:solidFill>
                            <a:schemeClr val="tx1"/>
                          </a:solidFill>
                          <a:latin typeface="Lora" pitchFamily="2" charset="0"/>
                          <a:ea typeface="+mn-ea"/>
                          <a:cs typeface="+mn-cs"/>
                        </a:rPr>
                        <a:t>Mensuales</a:t>
                      </a:r>
                      <a:endParaRPr lang="en-US" sz="800" kern="1200" dirty="0">
                        <a:solidFill>
                          <a:schemeClr val="tx1"/>
                        </a:solidFill>
                        <a:latin typeface="Lora" pitchFamily="2" charset="0"/>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70529897"/>
                  </a:ext>
                </a:extLst>
              </a:tr>
              <a:tr h="396510">
                <a:tc>
                  <a:txBody>
                    <a:bodyPr/>
                    <a:lstStyle/>
                    <a:p>
                      <a:r>
                        <a:rPr lang="en-US" sz="1200" dirty="0" err="1">
                          <a:solidFill>
                            <a:schemeClr val="tx1"/>
                          </a:solidFill>
                          <a:latin typeface="+mn-lt"/>
                        </a:rPr>
                        <a:t>Empleados</a:t>
                      </a:r>
                      <a:r>
                        <a:rPr lang="en-US" sz="1200" dirty="0">
                          <a:solidFill>
                            <a:schemeClr val="tx1"/>
                          </a:solidFill>
                          <a:latin typeface="+mn-lt"/>
                        </a:rPr>
                        <a:t> de Entrada</a:t>
                      </a:r>
                    </a:p>
                    <a:p>
                      <a:r>
                        <a:rPr lang="es-ES" sz="900" i="1" dirty="0">
                          <a:solidFill>
                            <a:schemeClr val="tx1"/>
                          </a:solidFill>
                          <a:latin typeface="Lora" pitchFamily="2" charset="0"/>
                        </a:rPr>
                        <a:t>(Laboran en el Condado de Wyandotte Pero Viven Fuera)</a:t>
                      </a:r>
                      <a:endParaRPr lang="en-US" sz="900" i="1" dirty="0">
                        <a:solidFill>
                          <a:schemeClr val="tx1"/>
                        </a:solidFill>
                        <a:latin typeface="Lora" pitchFamily="2" charset="0"/>
                      </a:endParaRPr>
                    </a:p>
                  </a:txBody>
                  <a:tcPr anchor="ctr">
                    <a:lnT w="12700" cmpd="sng">
                      <a:noFill/>
                    </a:lnT>
                    <a:lnB w="635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Lora" pitchFamily="2" charset="0"/>
                        </a:rPr>
                        <a:t>17%</a:t>
                      </a:r>
                    </a:p>
                  </a:txBody>
                  <a:tcPr anchor="ctr">
                    <a:lnT w="12700" cmpd="sng">
                      <a:noFill/>
                    </a:lnT>
                    <a:lnB w="635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Lora" pitchFamily="2" charset="0"/>
                        </a:rPr>
                        <a:t>25%</a:t>
                      </a:r>
                    </a:p>
                  </a:txBody>
                  <a:tcPr anchor="ctr">
                    <a:lnT w="12700" cmpd="sng">
                      <a:noFill/>
                    </a:lnT>
                    <a:lnB w="635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Lora" pitchFamily="2" charset="0"/>
                        </a:rPr>
                        <a:t>59%</a:t>
                      </a:r>
                    </a:p>
                  </a:txBody>
                  <a:tcPr anchor="ctr">
                    <a:lnT w="12700" cmpd="sng">
                      <a:no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20190"/>
                  </a:ext>
                </a:extLst>
              </a:tr>
              <a:tr h="319135">
                <a:tc>
                  <a:txBody>
                    <a:bodyPr/>
                    <a:lstStyle/>
                    <a:p>
                      <a:r>
                        <a:rPr lang="en-US" sz="1200" dirty="0" err="1">
                          <a:solidFill>
                            <a:schemeClr val="tx1"/>
                          </a:solidFill>
                          <a:latin typeface="+mn-lt"/>
                        </a:rPr>
                        <a:t>Empleados</a:t>
                      </a:r>
                      <a:r>
                        <a:rPr lang="en-US" sz="1200" dirty="0">
                          <a:solidFill>
                            <a:schemeClr val="tx1"/>
                          </a:solidFill>
                          <a:latin typeface="+mn-lt"/>
                        </a:rPr>
                        <a:t> de Salida</a:t>
                      </a:r>
                    </a:p>
                    <a:p>
                      <a:r>
                        <a:rPr lang="es-ES" sz="900" i="1" dirty="0">
                          <a:solidFill>
                            <a:schemeClr val="tx1"/>
                          </a:solidFill>
                          <a:latin typeface="Lora" pitchFamily="2" charset="0"/>
                        </a:rPr>
                        <a:t>(Residentes del Condado de Wyandotte que Laboran Fuera del Condado)</a:t>
                      </a:r>
                      <a:endParaRPr lang="en-US" sz="900" i="1" dirty="0">
                        <a:solidFill>
                          <a:schemeClr val="tx1"/>
                        </a:solidFill>
                        <a:latin typeface="Lora"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Lora" pitchFamily="2" charset="0"/>
                        </a:rPr>
                        <a:t>25%</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Lora" pitchFamily="2" charset="0"/>
                        </a:rPr>
                        <a:t>39%</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latin typeface="Lora" pitchFamily="2" charset="0"/>
                        </a:rPr>
                        <a:t>36%</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143444"/>
                  </a:ext>
                </a:extLst>
              </a:tr>
              <a:tr h="319135">
                <a:tc>
                  <a:txBody>
                    <a:bodyPr/>
                    <a:lstStyle/>
                    <a:p>
                      <a:r>
                        <a:rPr lang="en-US" sz="1200" dirty="0" err="1">
                          <a:latin typeface="+mn-lt"/>
                        </a:rPr>
                        <a:t>Empleados</a:t>
                      </a:r>
                      <a:r>
                        <a:rPr lang="en-US" sz="1200" dirty="0">
                          <a:latin typeface="+mn-lt"/>
                        </a:rPr>
                        <a:t> </a:t>
                      </a:r>
                      <a:r>
                        <a:rPr lang="en-US" sz="1200" dirty="0" err="1">
                          <a:latin typeface="+mn-lt"/>
                        </a:rPr>
                        <a:t>Internos</a:t>
                      </a:r>
                      <a:endParaRPr lang="en-US" sz="1200" dirty="0">
                        <a:latin typeface="+mn-lt"/>
                      </a:endParaRPr>
                    </a:p>
                    <a:p>
                      <a:r>
                        <a:rPr lang="es-ES" sz="900" i="1" dirty="0">
                          <a:latin typeface="Lora" pitchFamily="2" charset="0"/>
                        </a:rPr>
                        <a:t>(Residentes del Condado de Wyandotte que Viven y Laboran en el Condado) </a:t>
                      </a:r>
                      <a:endParaRPr lang="en-US" sz="900" i="1" dirty="0">
                        <a:latin typeface="Lora"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100" dirty="0">
                          <a:latin typeface="Lora" pitchFamily="2" charset="0"/>
                        </a:rPr>
                        <a:t>24%</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100" dirty="0">
                          <a:latin typeface="Lora" pitchFamily="2" charset="0"/>
                        </a:rPr>
                        <a:t>38%</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100" dirty="0">
                          <a:latin typeface="Lora" pitchFamily="2" charset="0"/>
                        </a:rPr>
                        <a:t>38%</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411914"/>
                  </a:ext>
                </a:extLst>
              </a:tr>
            </a:tbl>
          </a:graphicData>
        </a:graphic>
      </p:graphicFrame>
    </p:spTree>
    <p:extLst>
      <p:ext uri="{BB962C8B-B14F-4D97-AF65-F5344CB8AC3E}">
        <p14:creationId xmlns:p14="http://schemas.microsoft.com/office/powerpoint/2010/main" val="137659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218E7-6D01-C0F9-1E5D-38B1134187C9}"/>
              </a:ext>
            </a:extLst>
          </p:cNvPr>
          <p:cNvSpPr txBox="1"/>
          <p:nvPr/>
        </p:nvSpPr>
        <p:spPr>
          <a:xfrm>
            <a:off x="783303" y="751250"/>
            <a:ext cx="5096501"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Perspectivas</a:t>
            </a:r>
            <a:r>
              <a:rPr lang="en-US" sz="1400" dirty="0">
                <a:latin typeface="Lora" pitchFamily="2" charset="0"/>
              </a:rPr>
              <a:t> Regionals</a:t>
            </a:r>
          </a:p>
          <a:p>
            <a:pPr marL="0" marR="0" algn="l">
              <a:lnSpc>
                <a:spcPct val="115000"/>
              </a:lnSpc>
              <a:tabLst>
                <a:tab pos="574040" algn="l"/>
              </a:tabLst>
            </a:pPr>
            <a:r>
              <a:rPr lang="en-US" sz="2800" dirty="0" err="1">
                <a:latin typeface="Montserrat Light" panose="00000400000000000000" pitchFamily="2" charset="0"/>
              </a:rPr>
              <a:t>Fuerza</a:t>
            </a:r>
            <a:r>
              <a:rPr lang="en-US" sz="2800" dirty="0">
                <a:latin typeface="Montserrat Light" panose="00000400000000000000" pitchFamily="2" charset="0"/>
              </a:rPr>
              <a:t> Laboral Civil</a:t>
            </a:r>
          </a:p>
        </p:txBody>
      </p:sp>
      <p:sp>
        <p:nvSpPr>
          <p:cNvPr id="10" name="TextBox 9">
            <a:extLst>
              <a:ext uri="{FF2B5EF4-FFF2-40B4-BE49-F238E27FC236}">
                <a16:creationId xmlns:a16="http://schemas.microsoft.com/office/drawing/2014/main" id="{B4CA1E71-7FAD-400B-CCEC-D343BF3B562C}"/>
              </a:ext>
            </a:extLst>
          </p:cNvPr>
          <p:cNvSpPr txBox="1"/>
          <p:nvPr/>
        </p:nvSpPr>
        <p:spPr>
          <a:xfrm>
            <a:off x="176092" y="6358375"/>
            <a:ext cx="6285668" cy="461665"/>
          </a:xfrm>
          <a:prstGeom prst="rect">
            <a:avLst/>
          </a:prstGeom>
          <a:noFill/>
        </p:spPr>
        <p:txBody>
          <a:bodyPr wrap="square">
            <a:spAutoFit/>
          </a:bodyPr>
          <a:lstStyle/>
          <a:p>
            <a:r>
              <a:rPr lang="es-ES" sz="800" i="1" dirty="0">
                <a:latin typeface="Lora" pitchFamily="2" charset="0"/>
              </a:rPr>
              <a:t>Nota:  Las clasificaciones de ocupación y las categorías de ejecutivo, obrero manual y servicio son proporcionadas por los datos de Fuerza Laboral de ESRI. </a:t>
            </a:r>
          </a:p>
          <a:p>
            <a:r>
              <a:rPr lang="es-ES" sz="800" i="1" dirty="0">
                <a:latin typeface="Lora" pitchFamily="2" charset="0"/>
              </a:rPr>
              <a:t>Fuente:  Analista de Comunidades de ESRI (2023)</a:t>
            </a:r>
          </a:p>
        </p:txBody>
      </p:sp>
      <p:graphicFrame>
        <p:nvGraphicFramePr>
          <p:cNvPr id="7" name="Chart 6">
            <a:extLst>
              <a:ext uri="{FF2B5EF4-FFF2-40B4-BE49-F238E27FC236}">
                <a16:creationId xmlns:a16="http://schemas.microsoft.com/office/drawing/2014/main" id="{47E44EAC-42B4-5343-799D-9BBBD41C8B75}"/>
              </a:ext>
            </a:extLst>
          </p:cNvPr>
          <p:cNvGraphicFramePr/>
          <p:nvPr>
            <p:extLst>
              <p:ext uri="{D42A27DB-BD31-4B8C-83A1-F6EECF244321}">
                <p14:modId xmlns:p14="http://schemas.microsoft.com/office/powerpoint/2010/main" val="3635311662"/>
              </p:ext>
            </p:extLst>
          </p:nvPr>
        </p:nvGraphicFramePr>
        <p:xfrm>
          <a:off x="478115" y="2863036"/>
          <a:ext cx="3425989" cy="33292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513A9296-1C79-2753-5770-E62197203A39}"/>
              </a:ext>
            </a:extLst>
          </p:cNvPr>
          <p:cNvGraphicFramePr/>
          <p:nvPr>
            <p:extLst>
              <p:ext uri="{D42A27DB-BD31-4B8C-83A1-F6EECF244321}">
                <p14:modId xmlns:p14="http://schemas.microsoft.com/office/powerpoint/2010/main" val="3910017711"/>
              </p:ext>
            </p:extLst>
          </p:nvPr>
        </p:nvGraphicFramePr>
        <p:xfrm>
          <a:off x="3811396" y="2501533"/>
          <a:ext cx="1790268" cy="1798051"/>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phic 2">
            <a:extLst>
              <a:ext uri="{FF2B5EF4-FFF2-40B4-BE49-F238E27FC236}">
                <a16:creationId xmlns:a16="http://schemas.microsoft.com/office/drawing/2014/main" id="{91DC34C5-22F6-CA65-9258-F5B06EED5F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08697" y="170970"/>
            <a:ext cx="605266" cy="594360"/>
          </a:xfrm>
          <a:prstGeom prst="rect">
            <a:avLst/>
          </a:prstGeom>
        </p:spPr>
      </p:pic>
      <p:graphicFrame>
        <p:nvGraphicFramePr>
          <p:cNvPr id="6" name="Chart 5">
            <a:extLst>
              <a:ext uri="{FF2B5EF4-FFF2-40B4-BE49-F238E27FC236}">
                <a16:creationId xmlns:a16="http://schemas.microsoft.com/office/drawing/2014/main" id="{D5424CD3-546A-6F38-1E48-530E74AEDF35}"/>
              </a:ext>
            </a:extLst>
          </p:cNvPr>
          <p:cNvGraphicFramePr/>
          <p:nvPr>
            <p:extLst>
              <p:ext uri="{D42A27DB-BD31-4B8C-83A1-F6EECF244321}">
                <p14:modId xmlns:p14="http://schemas.microsoft.com/office/powerpoint/2010/main" val="1802352646"/>
              </p:ext>
            </p:extLst>
          </p:nvPr>
        </p:nvGraphicFramePr>
        <p:xfrm>
          <a:off x="5480021" y="2501533"/>
          <a:ext cx="1790268" cy="17980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EFE812F8-7729-B082-4501-4B16F1FBD13F}"/>
              </a:ext>
            </a:extLst>
          </p:cNvPr>
          <p:cNvGraphicFramePr/>
          <p:nvPr>
            <p:extLst>
              <p:ext uri="{D42A27DB-BD31-4B8C-83A1-F6EECF244321}">
                <p14:modId xmlns:p14="http://schemas.microsoft.com/office/powerpoint/2010/main" val="2953079185"/>
              </p:ext>
            </p:extLst>
          </p:nvPr>
        </p:nvGraphicFramePr>
        <p:xfrm>
          <a:off x="3811396" y="4267046"/>
          <a:ext cx="1790268" cy="1798051"/>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4111724C-167C-D582-DEAB-884A6779C432}"/>
              </a:ext>
            </a:extLst>
          </p:cNvPr>
          <p:cNvSpPr txBox="1"/>
          <p:nvPr/>
        </p:nvSpPr>
        <p:spPr>
          <a:xfrm>
            <a:off x="3987782" y="5842708"/>
            <a:ext cx="1437496" cy="276999"/>
          </a:xfrm>
          <a:prstGeom prst="rect">
            <a:avLst/>
          </a:prstGeom>
          <a:noFill/>
        </p:spPr>
        <p:txBody>
          <a:bodyPr wrap="square">
            <a:spAutoFit/>
          </a:bodyPr>
          <a:lstStyle/>
          <a:p>
            <a:pPr algn="ctr"/>
            <a:r>
              <a:rPr lang="en-US" sz="1200" dirty="0"/>
              <a:t>Shawnee, KS</a:t>
            </a:r>
            <a:endParaRPr lang="en-US" sz="1200" b="1" dirty="0"/>
          </a:p>
        </p:txBody>
      </p:sp>
      <p:graphicFrame>
        <p:nvGraphicFramePr>
          <p:cNvPr id="14" name="Chart 13">
            <a:extLst>
              <a:ext uri="{FF2B5EF4-FFF2-40B4-BE49-F238E27FC236}">
                <a16:creationId xmlns:a16="http://schemas.microsoft.com/office/drawing/2014/main" id="{8FE8F3BA-20FE-C51B-2A25-91C21D1804D3}"/>
              </a:ext>
            </a:extLst>
          </p:cNvPr>
          <p:cNvGraphicFramePr/>
          <p:nvPr>
            <p:extLst>
              <p:ext uri="{D42A27DB-BD31-4B8C-83A1-F6EECF244321}">
                <p14:modId xmlns:p14="http://schemas.microsoft.com/office/powerpoint/2010/main" val="398618466"/>
              </p:ext>
            </p:extLst>
          </p:nvPr>
        </p:nvGraphicFramePr>
        <p:xfrm>
          <a:off x="5480021" y="4267046"/>
          <a:ext cx="1790268" cy="1798051"/>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a:extLst>
              <a:ext uri="{FF2B5EF4-FFF2-40B4-BE49-F238E27FC236}">
                <a16:creationId xmlns:a16="http://schemas.microsoft.com/office/drawing/2014/main" id="{4E3CB9C6-810C-86EE-562B-A10846D5F0E1}"/>
              </a:ext>
            </a:extLst>
          </p:cNvPr>
          <p:cNvSpPr txBox="1"/>
          <p:nvPr/>
        </p:nvSpPr>
        <p:spPr>
          <a:xfrm>
            <a:off x="5585599" y="5842708"/>
            <a:ext cx="1579113" cy="276999"/>
          </a:xfrm>
          <a:prstGeom prst="rect">
            <a:avLst/>
          </a:prstGeom>
          <a:noFill/>
        </p:spPr>
        <p:txBody>
          <a:bodyPr wrap="square">
            <a:spAutoFit/>
          </a:bodyPr>
          <a:lstStyle/>
          <a:p>
            <a:pPr algn="ctr"/>
            <a:r>
              <a:rPr lang="en-US" sz="1200" dirty="0"/>
              <a:t>Lenexa, KS</a:t>
            </a:r>
            <a:endParaRPr lang="en-US" sz="1200" b="1" dirty="0"/>
          </a:p>
        </p:txBody>
      </p:sp>
      <p:graphicFrame>
        <p:nvGraphicFramePr>
          <p:cNvPr id="16" name="Chart 15">
            <a:extLst>
              <a:ext uri="{FF2B5EF4-FFF2-40B4-BE49-F238E27FC236}">
                <a16:creationId xmlns:a16="http://schemas.microsoft.com/office/drawing/2014/main" id="{2FFE5D38-E844-B04C-0DEA-F7889B4A8283}"/>
              </a:ext>
            </a:extLst>
          </p:cNvPr>
          <p:cNvGraphicFramePr/>
          <p:nvPr>
            <p:extLst>
              <p:ext uri="{D42A27DB-BD31-4B8C-83A1-F6EECF244321}">
                <p14:modId xmlns:p14="http://schemas.microsoft.com/office/powerpoint/2010/main" val="1572223437"/>
              </p:ext>
            </p:extLst>
          </p:nvPr>
        </p:nvGraphicFramePr>
        <p:xfrm>
          <a:off x="7181072" y="2501533"/>
          <a:ext cx="1790268" cy="17980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a:extLst>
              <a:ext uri="{FF2B5EF4-FFF2-40B4-BE49-F238E27FC236}">
                <a16:creationId xmlns:a16="http://schemas.microsoft.com/office/drawing/2014/main" id="{FA0FB82B-A89D-695B-C592-CDBB64A02BC2}"/>
              </a:ext>
            </a:extLst>
          </p:cNvPr>
          <p:cNvGraphicFramePr/>
          <p:nvPr>
            <p:extLst>
              <p:ext uri="{D42A27DB-BD31-4B8C-83A1-F6EECF244321}">
                <p14:modId xmlns:p14="http://schemas.microsoft.com/office/powerpoint/2010/main" val="3870306263"/>
              </p:ext>
            </p:extLst>
          </p:nvPr>
        </p:nvGraphicFramePr>
        <p:xfrm>
          <a:off x="7181072" y="4267046"/>
          <a:ext cx="1790268" cy="1798051"/>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Box 18">
            <a:extLst>
              <a:ext uri="{FF2B5EF4-FFF2-40B4-BE49-F238E27FC236}">
                <a16:creationId xmlns:a16="http://schemas.microsoft.com/office/drawing/2014/main" id="{614AEB32-896D-ADAB-8A31-533D2E4D756D}"/>
              </a:ext>
            </a:extLst>
          </p:cNvPr>
          <p:cNvSpPr txBox="1"/>
          <p:nvPr/>
        </p:nvSpPr>
        <p:spPr>
          <a:xfrm>
            <a:off x="7164276" y="5842708"/>
            <a:ext cx="1823860" cy="276999"/>
          </a:xfrm>
          <a:prstGeom prst="rect">
            <a:avLst/>
          </a:prstGeom>
          <a:noFill/>
        </p:spPr>
        <p:txBody>
          <a:bodyPr wrap="square">
            <a:spAutoFit/>
          </a:bodyPr>
          <a:lstStyle/>
          <a:p>
            <a:pPr algn="ctr"/>
            <a:r>
              <a:rPr lang="en-US" sz="1200" dirty="0"/>
              <a:t>Kansas City, MO-KS MSA</a:t>
            </a:r>
          </a:p>
        </p:txBody>
      </p:sp>
      <p:sp>
        <p:nvSpPr>
          <p:cNvPr id="20" name="TextBox 19">
            <a:extLst>
              <a:ext uri="{FF2B5EF4-FFF2-40B4-BE49-F238E27FC236}">
                <a16:creationId xmlns:a16="http://schemas.microsoft.com/office/drawing/2014/main" id="{77693D67-C29A-08EC-FB31-9DF59A6FD394}"/>
              </a:ext>
            </a:extLst>
          </p:cNvPr>
          <p:cNvSpPr txBox="1"/>
          <p:nvPr/>
        </p:nvSpPr>
        <p:spPr>
          <a:xfrm>
            <a:off x="9203747" y="1706462"/>
            <a:ext cx="2726131" cy="4485843"/>
          </a:xfrm>
          <a:prstGeom prst="rect">
            <a:avLst/>
          </a:prstGeom>
          <a:noFill/>
        </p:spPr>
        <p:txBody>
          <a:bodyPr wrap="square">
            <a:spAutoFit/>
          </a:bodyPr>
          <a:lstStyle/>
          <a:p>
            <a:pPr marR="0" lvl="0">
              <a:lnSpc>
                <a:spcPct val="110000"/>
              </a:lnSpc>
              <a:tabLst>
                <a:tab pos="574040" algn="l"/>
              </a:tabLst>
            </a:pPr>
            <a:r>
              <a:rPr lang="en-US" sz="1000" i="1" dirty="0">
                <a:latin typeface="Lora" pitchFamily="2" charset="0"/>
              </a:rPr>
              <a:t>Occupation Classifications</a:t>
            </a:r>
          </a:p>
          <a:p>
            <a:pPr marR="0" lvl="0">
              <a:lnSpc>
                <a:spcPct val="110000"/>
              </a:lnSpc>
              <a:spcBef>
                <a:spcPts val="600"/>
              </a:spcBef>
              <a:tabLst>
                <a:tab pos="574040" algn="l"/>
              </a:tabLst>
            </a:pPr>
            <a:r>
              <a:rPr lang="en-US" sz="1100" dirty="0" err="1"/>
              <a:t>Ejecutivos</a:t>
            </a:r>
            <a:r>
              <a:rPr lang="en-US" sz="900" dirty="0">
                <a:latin typeface="Lora" pitchFamily="2" charset="0"/>
              </a:rPr>
              <a:t>    </a:t>
            </a:r>
          </a:p>
          <a:p>
            <a:pPr marR="0" lvl="0">
              <a:lnSpc>
                <a:spcPct val="110000"/>
              </a:lnSpc>
              <a:spcBef>
                <a:spcPts val="600"/>
              </a:spcBef>
              <a:tabLst>
                <a:tab pos="574040" algn="l"/>
              </a:tabLst>
            </a:pPr>
            <a:r>
              <a:rPr lang="en-US" sz="900" dirty="0">
                <a:latin typeface="Lora" pitchFamily="2" charset="0"/>
              </a:rPr>
              <a:t>    Business, Financial</a:t>
            </a:r>
          </a:p>
          <a:p>
            <a:pPr marR="0" lvl="0">
              <a:lnSpc>
                <a:spcPct val="110000"/>
              </a:lnSpc>
              <a:tabLst>
                <a:tab pos="574040" algn="l"/>
              </a:tabLst>
            </a:pPr>
            <a:r>
              <a:rPr lang="es-ES" sz="900" dirty="0">
                <a:latin typeface="Lora" pitchFamily="2" charset="0"/>
              </a:rPr>
              <a:t>    Comercio, Financiero</a:t>
            </a:r>
          </a:p>
          <a:p>
            <a:pPr marR="0" lvl="0">
              <a:lnSpc>
                <a:spcPct val="110000"/>
              </a:lnSpc>
              <a:tabLst>
                <a:tab pos="574040" algn="l"/>
              </a:tabLst>
            </a:pPr>
            <a:r>
              <a:rPr lang="es-ES" sz="900" dirty="0">
                <a:latin typeface="Lora" pitchFamily="2" charset="0"/>
              </a:rPr>
              <a:t>    Informática, matemática</a:t>
            </a:r>
          </a:p>
          <a:p>
            <a:pPr marR="0" lvl="0">
              <a:lnSpc>
                <a:spcPct val="110000"/>
              </a:lnSpc>
              <a:tabLst>
                <a:tab pos="574040" algn="l"/>
              </a:tabLst>
            </a:pPr>
            <a:r>
              <a:rPr lang="es-ES" sz="900" dirty="0">
                <a:latin typeface="Lora" pitchFamily="2" charset="0"/>
              </a:rPr>
              <a:t>    Arquitectura, Ingeniería</a:t>
            </a:r>
          </a:p>
          <a:p>
            <a:pPr marR="0" lvl="0">
              <a:lnSpc>
                <a:spcPct val="110000"/>
              </a:lnSpc>
              <a:tabLst>
                <a:tab pos="574040" algn="l"/>
              </a:tabLst>
            </a:pPr>
            <a:r>
              <a:rPr lang="es-ES" sz="900" dirty="0">
                <a:latin typeface="Lora" pitchFamily="2" charset="0"/>
              </a:rPr>
              <a:t>    Actividades de vida, físicas, Ciencias Sociales</a:t>
            </a:r>
          </a:p>
          <a:p>
            <a:pPr marR="0" lvl="0">
              <a:lnSpc>
                <a:spcPct val="110000"/>
              </a:lnSpc>
              <a:tabLst>
                <a:tab pos="574040" algn="l"/>
              </a:tabLst>
            </a:pPr>
            <a:r>
              <a:rPr lang="es-ES" sz="900" dirty="0">
                <a:latin typeface="Lora" pitchFamily="2" charset="0"/>
              </a:rPr>
              <a:t>    Comunidad, Servicio Social</a:t>
            </a:r>
          </a:p>
          <a:p>
            <a:pPr marR="0" lvl="0">
              <a:lnSpc>
                <a:spcPct val="110000"/>
              </a:lnSpc>
              <a:tabLst>
                <a:tab pos="574040" algn="l"/>
              </a:tabLst>
            </a:pPr>
            <a:r>
              <a:rPr lang="es-ES" sz="900" dirty="0">
                <a:latin typeface="Lora" pitchFamily="2" charset="0"/>
              </a:rPr>
              <a:t>    Jurídico</a:t>
            </a:r>
          </a:p>
          <a:p>
            <a:pPr marR="0" lvl="0">
              <a:lnSpc>
                <a:spcPct val="110000"/>
              </a:lnSpc>
              <a:tabLst>
                <a:tab pos="574040" algn="l"/>
              </a:tabLst>
            </a:pPr>
            <a:r>
              <a:rPr lang="es-ES" sz="900" dirty="0">
                <a:latin typeface="Lora" pitchFamily="2" charset="0"/>
              </a:rPr>
              <a:t>    Educación, capacitación, biblioteca</a:t>
            </a:r>
          </a:p>
          <a:p>
            <a:pPr marR="0" lvl="0">
              <a:lnSpc>
                <a:spcPct val="110000"/>
              </a:lnSpc>
              <a:tabLst>
                <a:tab pos="574040" algn="l"/>
              </a:tabLst>
            </a:pPr>
            <a:r>
              <a:rPr lang="es-ES" sz="900" dirty="0">
                <a:latin typeface="Lora" pitchFamily="2" charset="0"/>
              </a:rPr>
              <a:t>    Arte, diseño, entretenimiento</a:t>
            </a:r>
          </a:p>
          <a:p>
            <a:pPr marR="0" lvl="0">
              <a:lnSpc>
                <a:spcPct val="110000"/>
              </a:lnSpc>
              <a:tabLst>
                <a:tab pos="574040" algn="l"/>
              </a:tabLst>
            </a:pPr>
            <a:r>
              <a:rPr lang="es-ES" sz="900" dirty="0">
                <a:latin typeface="Lora" pitchFamily="2" charset="0"/>
              </a:rPr>
              <a:t>    Profesional de la salud</a:t>
            </a:r>
          </a:p>
          <a:p>
            <a:pPr marR="0" lvl="0">
              <a:lnSpc>
                <a:spcPct val="110000"/>
              </a:lnSpc>
              <a:tabLst>
                <a:tab pos="574040" algn="l"/>
              </a:tabLst>
            </a:pPr>
            <a:r>
              <a:rPr lang="es-ES" sz="900" dirty="0">
                <a:latin typeface="Lora" pitchFamily="2" charset="0"/>
              </a:rPr>
              <a:t>    Ventas </a:t>
            </a:r>
          </a:p>
          <a:p>
            <a:pPr marR="0" lvl="0">
              <a:lnSpc>
                <a:spcPct val="110000"/>
              </a:lnSpc>
              <a:tabLst>
                <a:tab pos="574040" algn="l"/>
              </a:tabLst>
            </a:pPr>
            <a:r>
              <a:rPr lang="es-ES" sz="900" dirty="0">
                <a:latin typeface="Lora" pitchFamily="2" charset="0"/>
              </a:rPr>
              <a:t>    Oficina, apoyo administrativo</a:t>
            </a:r>
          </a:p>
          <a:p>
            <a:pPr marR="0" lvl="0">
              <a:lnSpc>
                <a:spcPct val="110000"/>
              </a:lnSpc>
              <a:tabLst>
                <a:tab pos="574040" algn="l"/>
              </a:tabLst>
            </a:pPr>
            <a:endParaRPr lang="es-ES" sz="900" dirty="0">
              <a:latin typeface="Lora" pitchFamily="2" charset="0"/>
            </a:endParaRPr>
          </a:p>
          <a:p>
            <a:pPr marR="0" lvl="0">
              <a:lnSpc>
                <a:spcPct val="110000"/>
              </a:lnSpc>
              <a:tabLst>
                <a:tab pos="574040" algn="l"/>
              </a:tabLst>
            </a:pPr>
            <a:r>
              <a:rPr lang="en-US" sz="1100" dirty="0" err="1"/>
              <a:t>Obreros</a:t>
            </a:r>
            <a:r>
              <a:rPr lang="en-US" sz="1100" dirty="0"/>
              <a:t> manuals</a:t>
            </a:r>
          </a:p>
          <a:p>
            <a:pPr marR="0" lvl="0">
              <a:lnSpc>
                <a:spcPct val="110000"/>
              </a:lnSpc>
              <a:tabLst>
                <a:tab pos="574040" algn="l"/>
              </a:tabLst>
            </a:pPr>
            <a:r>
              <a:rPr lang="en-US" sz="900" dirty="0">
                <a:latin typeface="Lora" pitchFamily="2" charset="0"/>
              </a:rPr>
              <a:t>    Construction, Extraction</a:t>
            </a:r>
          </a:p>
          <a:p>
            <a:pPr marR="0" lvl="0">
              <a:lnSpc>
                <a:spcPct val="110000"/>
              </a:lnSpc>
              <a:tabLst>
                <a:tab pos="574040" algn="l"/>
              </a:tabLst>
            </a:pPr>
            <a:r>
              <a:rPr lang="en-US" sz="900" dirty="0">
                <a:latin typeface="Lora" pitchFamily="2" charset="0"/>
              </a:rPr>
              <a:t>    Installation, Maintenance, Repair </a:t>
            </a:r>
          </a:p>
          <a:p>
            <a:pPr marR="0" lvl="0">
              <a:lnSpc>
                <a:spcPct val="110000"/>
              </a:lnSpc>
              <a:tabLst>
                <a:tab pos="574040" algn="l"/>
              </a:tabLst>
            </a:pPr>
            <a:r>
              <a:rPr lang="en-US" sz="900" dirty="0">
                <a:latin typeface="Lora" pitchFamily="2" charset="0"/>
              </a:rPr>
              <a:t>    Production</a:t>
            </a:r>
          </a:p>
          <a:p>
            <a:pPr marR="0" lvl="0">
              <a:lnSpc>
                <a:spcPct val="110000"/>
              </a:lnSpc>
              <a:tabLst>
                <a:tab pos="574040" algn="l"/>
              </a:tabLst>
            </a:pPr>
            <a:r>
              <a:rPr lang="en-US" sz="900" dirty="0">
                <a:latin typeface="Lora" pitchFamily="2" charset="0"/>
              </a:rPr>
              <a:t>    Transportation</a:t>
            </a:r>
          </a:p>
          <a:p>
            <a:pPr marR="0" lvl="0">
              <a:lnSpc>
                <a:spcPct val="110000"/>
              </a:lnSpc>
              <a:tabLst>
                <a:tab pos="574040" algn="l"/>
              </a:tabLst>
            </a:pPr>
            <a:r>
              <a:rPr lang="en-US" sz="900" dirty="0">
                <a:latin typeface="Lora" pitchFamily="2" charset="0"/>
              </a:rPr>
              <a:t>    Farming, Fishing, Forestry </a:t>
            </a:r>
          </a:p>
          <a:p>
            <a:pPr marR="0" lvl="0">
              <a:lnSpc>
                <a:spcPct val="110000"/>
              </a:lnSpc>
              <a:spcBef>
                <a:spcPts val="600"/>
              </a:spcBef>
              <a:tabLst>
                <a:tab pos="574040" algn="l"/>
              </a:tabLst>
            </a:pPr>
            <a:r>
              <a:rPr lang="en-US" sz="1100" dirty="0" err="1"/>
              <a:t>Servicios</a:t>
            </a:r>
            <a:endParaRPr lang="en-US" sz="1100" dirty="0"/>
          </a:p>
          <a:p>
            <a:pPr marR="0" lvl="0">
              <a:tabLst>
                <a:tab pos="574040" algn="l"/>
              </a:tabLst>
            </a:pPr>
            <a:r>
              <a:rPr lang="es-ES" sz="900" dirty="0">
                <a:latin typeface="Lora" pitchFamily="2" charset="0"/>
              </a:rPr>
              <a:t>    Apoyo a servicios médicos</a:t>
            </a:r>
          </a:p>
          <a:p>
            <a:pPr marR="0" lvl="0">
              <a:tabLst>
                <a:tab pos="574040" algn="l"/>
              </a:tabLst>
            </a:pPr>
            <a:r>
              <a:rPr lang="es-ES" sz="900" dirty="0">
                <a:latin typeface="Lora" pitchFamily="2" charset="0"/>
              </a:rPr>
              <a:t>    Servicios de Protección</a:t>
            </a:r>
          </a:p>
          <a:p>
            <a:pPr marR="0" lvl="0">
              <a:tabLst>
                <a:tab pos="574040" algn="l"/>
              </a:tabLst>
            </a:pPr>
            <a:r>
              <a:rPr lang="es-ES" sz="900" dirty="0">
                <a:latin typeface="Lora" pitchFamily="2" charset="0"/>
              </a:rPr>
              <a:t>    Preparación de alimentos, servicio</a:t>
            </a:r>
          </a:p>
          <a:p>
            <a:pPr marR="0" lvl="0">
              <a:tabLst>
                <a:tab pos="574040" algn="l"/>
              </a:tabLst>
            </a:pPr>
            <a:r>
              <a:rPr lang="es-ES" sz="900" dirty="0">
                <a:latin typeface="Lora" pitchFamily="2" charset="0"/>
              </a:rPr>
              <a:t>    Mantenimiento de edificios</a:t>
            </a:r>
          </a:p>
          <a:p>
            <a:pPr marR="0" lvl="0">
              <a:tabLst>
                <a:tab pos="574040" algn="l"/>
              </a:tabLst>
            </a:pPr>
            <a:r>
              <a:rPr lang="es-ES" sz="900" dirty="0">
                <a:latin typeface="Lora" pitchFamily="2" charset="0"/>
              </a:rPr>
              <a:t>    Cuidado personal, servicio</a:t>
            </a:r>
            <a:endParaRPr lang="en-US" sz="900" dirty="0">
              <a:latin typeface="Lora" pitchFamily="2" charset="0"/>
            </a:endParaRPr>
          </a:p>
        </p:txBody>
      </p:sp>
      <p:sp>
        <p:nvSpPr>
          <p:cNvPr id="5" name="TextBox 4">
            <a:extLst>
              <a:ext uri="{FF2B5EF4-FFF2-40B4-BE49-F238E27FC236}">
                <a16:creationId xmlns:a16="http://schemas.microsoft.com/office/drawing/2014/main" id="{74FE8B0B-C583-B948-AED8-1533A5962267}"/>
              </a:ext>
            </a:extLst>
          </p:cNvPr>
          <p:cNvSpPr txBox="1"/>
          <p:nvPr/>
        </p:nvSpPr>
        <p:spPr>
          <a:xfrm>
            <a:off x="4034906" y="4113326"/>
            <a:ext cx="1343248" cy="276999"/>
          </a:xfrm>
          <a:prstGeom prst="rect">
            <a:avLst/>
          </a:prstGeom>
          <a:noFill/>
        </p:spPr>
        <p:txBody>
          <a:bodyPr wrap="square">
            <a:spAutoFit/>
          </a:bodyPr>
          <a:lstStyle/>
          <a:p>
            <a:pPr algn="ctr"/>
            <a:r>
              <a:rPr lang="en-US" sz="1200" dirty="0"/>
              <a:t>Kansas City, MO</a:t>
            </a:r>
            <a:endParaRPr lang="en-US" sz="1200" b="1" dirty="0"/>
          </a:p>
        </p:txBody>
      </p:sp>
      <p:sp>
        <p:nvSpPr>
          <p:cNvPr id="8" name="TextBox 7">
            <a:extLst>
              <a:ext uri="{FF2B5EF4-FFF2-40B4-BE49-F238E27FC236}">
                <a16:creationId xmlns:a16="http://schemas.microsoft.com/office/drawing/2014/main" id="{5CAE04B2-B7B4-CE71-117E-AA862A5CF157}"/>
              </a:ext>
            </a:extLst>
          </p:cNvPr>
          <p:cNvSpPr txBox="1"/>
          <p:nvPr/>
        </p:nvSpPr>
        <p:spPr>
          <a:xfrm>
            <a:off x="5639611" y="4113326"/>
            <a:ext cx="1471089" cy="276999"/>
          </a:xfrm>
          <a:prstGeom prst="rect">
            <a:avLst/>
          </a:prstGeom>
          <a:noFill/>
        </p:spPr>
        <p:txBody>
          <a:bodyPr wrap="square">
            <a:spAutoFit/>
          </a:bodyPr>
          <a:lstStyle/>
          <a:p>
            <a:pPr algn="ctr"/>
            <a:r>
              <a:rPr lang="en-US" sz="1200" dirty="0"/>
              <a:t>Overland Park, KS</a:t>
            </a:r>
            <a:endParaRPr lang="en-US" sz="1200" b="1" dirty="0"/>
          </a:p>
        </p:txBody>
      </p:sp>
      <p:sp>
        <p:nvSpPr>
          <p:cNvPr id="17" name="TextBox 16">
            <a:extLst>
              <a:ext uri="{FF2B5EF4-FFF2-40B4-BE49-F238E27FC236}">
                <a16:creationId xmlns:a16="http://schemas.microsoft.com/office/drawing/2014/main" id="{2A86A1BB-E094-ACAF-10D0-0802A12A8EB5}"/>
              </a:ext>
            </a:extLst>
          </p:cNvPr>
          <p:cNvSpPr txBox="1"/>
          <p:nvPr/>
        </p:nvSpPr>
        <p:spPr>
          <a:xfrm>
            <a:off x="7425820" y="4113326"/>
            <a:ext cx="1300773" cy="276999"/>
          </a:xfrm>
          <a:prstGeom prst="rect">
            <a:avLst/>
          </a:prstGeom>
          <a:noFill/>
        </p:spPr>
        <p:txBody>
          <a:bodyPr wrap="square">
            <a:spAutoFit/>
          </a:bodyPr>
          <a:lstStyle/>
          <a:p>
            <a:pPr algn="ctr"/>
            <a:r>
              <a:rPr lang="en-US" sz="1200" dirty="0"/>
              <a:t>Leavenworth, KS</a:t>
            </a:r>
            <a:endParaRPr lang="en-US" sz="1200" b="1" dirty="0"/>
          </a:p>
        </p:txBody>
      </p:sp>
      <p:sp>
        <p:nvSpPr>
          <p:cNvPr id="21" name="TextBox 20">
            <a:extLst>
              <a:ext uri="{FF2B5EF4-FFF2-40B4-BE49-F238E27FC236}">
                <a16:creationId xmlns:a16="http://schemas.microsoft.com/office/drawing/2014/main" id="{D6B007DC-B00A-FB93-EA34-70C3EC684D62}"/>
              </a:ext>
            </a:extLst>
          </p:cNvPr>
          <p:cNvSpPr txBox="1"/>
          <p:nvPr/>
        </p:nvSpPr>
        <p:spPr>
          <a:xfrm>
            <a:off x="1229349" y="4523750"/>
            <a:ext cx="1858426" cy="523220"/>
          </a:xfrm>
          <a:prstGeom prst="rect">
            <a:avLst/>
          </a:prstGeom>
          <a:noFill/>
        </p:spPr>
        <p:txBody>
          <a:bodyPr wrap="square">
            <a:spAutoFit/>
          </a:bodyPr>
          <a:lstStyle/>
          <a:p>
            <a:pPr algn="ctr"/>
            <a:r>
              <a:rPr lang="es-ES" sz="1400" b="1" dirty="0">
                <a:latin typeface="Lora" pitchFamily="2" charset="0"/>
              </a:rPr>
              <a:t>Fuerza Laboral de Kansas City, KS</a:t>
            </a:r>
            <a:endParaRPr lang="en-US" sz="1400" b="1" dirty="0">
              <a:latin typeface="Lora" pitchFamily="2" charset="0"/>
            </a:endParaRPr>
          </a:p>
        </p:txBody>
      </p:sp>
      <p:grpSp>
        <p:nvGrpSpPr>
          <p:cNvPr id="22" name="Group 21">
            <a:extLst>
              <a:ext uri="{FF2B5EF4-FFF2-40B4-BE49-F238E27FC236}">
                <a16:creationId xmlns:a16="http://schemas.microsoft.com/office/drawing/2014/main" id="{2E4897AD-F99A-0680-7FE8-E6308CD90327}"/>
              </a:ext>
            </a:extLst>
          </p:cNvPr>
          <p:cNvGrpSpPr/>
          <p:nvPr/>
        </p:nvGrpSpPr>
        <p:grpSpPr>
          <a:xfrm>
            <a:off x="1685500" y="4156192"/>
            <a:ext cx="917291" cy="413282"/>
            <a:chOff x="2077188" y="3256879"/>
            <a:chExt cx="1255699" cy="565750"/>
          </a:xfrm>
        </p:grpSpPr>
        <p:pic>
          <p:nvPicPr>
            <p:cNvPr id="23" name="Graphic 22" descr="School boy outline">
              <a:extLst>
                <a:ext uri="{FF2B5EF4-FFF2-40B4-BE49-F238E27FC236}">
                  <a16:creationId xmlns:a16="http://schemas.microsoft.com/office/drawing/2014/main" id="{9361A1A1-1F56-E05B-69DF-FF22DD5E25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077188" y="3256879"/>
              <a:ext cx="565749" cy="565750"/>
            </a:xfrm>
            <a:prstGeom prst="rect">
              <a:avLst/>
            </a:prstGeom>
          </p:spPr>
        </p:pic>
        <p:pic>
          <p:nvPicPr>
            <p:cNvPr id="24" name="Graphic 23" descr="Office worker female outline">
              <a:extLst>
                <a:ext uri="{FF2B5EF4-FFF2-40B4-BE49-F238E27FC236}">
                  <a16:creationId xmlns:a16="http://schemas.microsoft.com/office/drawing/2014/main" id="{4C789972-0C88-F8B8-432B-CA3ABA4CF9B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447618" y="3308399"/>
              <a:ext cx="510992" cy="510992"/>
            </a:xfrm>
            <a:prstGeom prst="rect">
              <a:avLst/>
            </a:prstGeom>
          </p:spPr>
        </p:pic>
        <p:pic>
          <p:nvPicPr>
            <p:cNvPr id="25" name="Graphic 24" descr="Construction worker female outline">
              <a:extLst>
                <a:ext uri="{FF2B5EF4-FFF2-40B4-BE49-F238E27FC236}">
                  <a16:creationId xmlns:a16="http://schemas.microsoft.com/office/drawing/2014/main" id="{18E3CBE9-A6A4-5732-0BD2-F0E4DB81445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821895" y="3306797"/>
              <a:ext cx="510992" cy="510992"/>
            </a:xfrm>
            <a:prstGeom prst="rect">
              <a:avLst/>
            </a:prstGeom>
          </p:spPr>
        </p:pic>
      </p:grpSp>
      <p:sp>
        <p:nvSpPr>
          <p:cNvPr id="26" name="TextBox 25">
            <a:extLst>
              <a:ext uri="{FF2B5EF4-FFF2-40B4-BE49-F238E27FC236}">
                <a16:creationId xmlns:a16="http://schemas.microsoft.com/office/drawing/2014/main" id="{72A9B2DC-3C31-1EA9-AEF7-C586BB2B26D8}"/>
              </a:ext>
            </a:extLst>
          </p:cNvPr>
          <p:cNvSpPr txBox="1"/>
          <p:nvPr/>
        </p:nvSpPr>
        <p:spPr>
          <a:xfrm>
            <a:off x="783303" y="1684296"/>
            <a:ext cx="4118308" cy="1299908"/>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La fuerza laboral de Kansas City, Kansas, incluye concentraciones más elevadas de ocupaciones de tipo manual y orientadas al servicio que en otras ciudades cercanas. Esto es consistente con el importante volumen de actividades y empleos industriales de la ciudad. </a:t>
            </a:r>
            <a:endParaRPr lang="en-US" sz="1200" dirty="0">
              <a:latin typeface="Lora" pitchFamily="2" charset="0"/>
            </a:endParaRPr>
          </a:p>
        </p:txBody>
      </p:sp>
      <p:sp>
        <p:nvSpPr>
          <p:cNvPr id="27" name="TextBox 26">
            <a:extLst>
              <a:ext uri="{FF2B5EF4-FFF2-40B4-BE49-F238E27FC236}">
                <a16:creationId xmlns:a16="http://schemas.microsoft.com/office/drawing/2014/main" id="{62FD598F-2685-ECAE-0EF3-C54CA0959822}"/>
              </a:ext>
            </a:extLst>
          </p:cNvPr>
          <p:cNvSpPr txBox="1"/>
          <p:nvPr/>
        </p:nvSpPr>
        <p:spPr>
          <a:xfrm>
            <a:off x="395159" y="5839534"/>
            <a:ext cx="4480560" cy="246221"/>
          </a:xfrm>
          <a:prstGeom prst="rect">
            <a:avLst/>
          </a:prstGeom>
          <a:noFill/>
        </p:spPr>
        <p:txBody>
          <a:bodyPr wrap="square" rtlCol="0">
            <a:spAutoFit/>
          </a:bodyPr>
          <a:lstStyle/>
          <a:p>
            <a:r>
              <a:rPr lang="en-US" sz="1000" dirty="0">
                <a:latin typeface="Lora" pitchFamily="2" charset="0"/>
              </a:rPr>
              <a:t>      </a:t>
            </a:r>
            <a:r>
              <a:rPr lang="en-US" sz="1000" dirty="0" err="1">
                <a:latin typeface="Lora" pitchFamily="2" charset="0"/>
              </a:rPr>
              <a:t>Ejecutivos</a:t>
            </a:r>
            <a:r>
              <a:rPr lang="en-US" sz="1000" dirty="0">
                <a:latin typeface="Lora" pitchFamily="2" charset="0"/>
              </a:rPr>
              <a:t>      </a:t>
            </a:r>
            <a:r>
              <a:rPr lang="en-US" sz="1000" dirty="0" err="1">
                <a:latin typeface="Lora" pitchFamily="2" charset="0"/>
              </a:rPr>
              <a:t>Obreros</a:t>
            </a:r>
            <a:r>
              <a:rPr lang="en-US" sz="1000" dirty="0">
                <a:latin typeface="Lora" pitchFamily="2" charset="0"/>
              </a:rPr>
              <a:t> </a:t>
            </a:r>
            <a:r>
              <a:rPr lang="en-US" sz="1000" dirty="0" err="1">
                <a:latin typeface="Lora" pitchFamily="2" charset="0"/>
              </a:rPr>
              <a:t>manuales</a:t>
            </a:r>
            <a:r>
              <a:rPr lang="en-US" sz="1000" dirty="0">
                <a:latin typeface="Lora" pitchFamily="2" charset="0"/>
              </a:rPr>
              <a:t>      </a:t>
            </a:r>
            <a:r>
              <a:rPr lang="en-US" sz="1000" dirty="0" err="1">
                <a:latin typeface="Lora" pitchFamily="2" charset="0"/>
              </a:rPr>
              <a:t>Servicios</a:t>
            </a:r>
            <a:r>
              <a:rPr lang="en-US" sz="1000" dirty="0">
                <a:latin typeface="Lora" pitchFamily="2" charset="0"/>
              </a:rPr>
              <a:t>   </a:t>
            </a:r>
          </a:p>
        </p:txBody>
      </p:sp>
      <p:sp>
        <p:nvSpPr>
          <p:cNvPr id="32" name="TextBox 31">
            <a:extLst>
              <a:ext uri="{FF2B5EF4-FFF2-40B4-BE49-F238E27FC236}">
                <a16:creationId xmlns:a16="http://schemas.microsoft.com/office/drawing/2014/main" id="{45E2BB65-C443-B819-E66E-1465399A9BFC}"/>
              </a:ext>
            </a:extLst>
          </p:cNvPr>
          <p:cNvSpPr txBox="1"/>
          <p:nvPr/>
        </p:nvSpPr>
        <p:spPr>
          <a:xfrm>
            <a:off x="1348960" y="5899177"/>
            <a:ext cx="105578" cy="123050"/>
          </a:xfrm>
          <a:prstGeom prst="rect">
            <a:avLst/>
          </a:prstGeom>
          <a:solidFill>
            <a:schemeClr val="accent6">
              <a:lumMod val="50000"/>
            </a:schemeClr>
          </a:solidFill>
          <a:ln>
            <a:solidFill>
              <a:schemeClr val="accent6">
                <a:lumMod val="50000"/>
              </a:schemeClr>
            </a:solidFill>
          </a:ln>
        </p:spPr>
        <p:txBody>
          <a:bodyPr wrap="square" rtlCol="0">
            <a:spAutoFit/>
          </a:bodyPr>
          <a:lstStyle/>
          <a:p>
            <a:endParaRPr lang="en-US" dirty="0"/>
          </a:p>
        </p:txBody>
      </p:sp>
      <p:sp>
        <p:nvSpPr>
          <p:cNvPr id="33" name="TextBox 32">
            <a:extLst>
              <a:ext uri="{FF2B5EF4-FFF2-40B4-BE49-F238E27FC236}">
                <a16:creationId xmlns:a16="http://schemas.microsoft.com/office/drawing/2014/main" id="{7BC019DB-5140-A843-BDD2-A9A2FE1C0F89}"/>
              </a:ext>
            </a:extLst>
          </p:cNvPr>
          <p:cNvSpPr txBox="1"/>
          <p:nvPr/>
        </p:nvSpPr>
        <p:spPr>
          <a:xfrm>
            <a:off x="2643048" y="5899177"/>
            <a:ext cx="105578" cy="123050"/>
          </a:xfrm>
          <a:prstGeom prst="rect">
            <a:avLst/>
          </a:prstGeom>
          <a:solidFill>
            <a:schemeClr val="accent1"/>
          </a:solidFill>
          <a:ln>
            <a:solidFill>
              <a:schemeClr val="accent1"/>
            </a:solidFill>
          </a:ln>
        </p:spPr>
        <p:txBody>
          <a:bodyPr wrap="square" rtlCol="0">
            <a:spAutoFit/>
          </a:bodyPr>
          <a:lstStyle/>
          <a:p>
            <a:endParaRPr lang="en-US" dirty="0"/>
          </a:p>
        </p:txBody>
      </p:sp>
      <p:sp>
        <p:nvSpPr>
          <p:cNvPr id="34" name="TextBox 33">
            <a:extLst>
              <a:ext uri="{FF2B5EF4-FFF2-40B4-BE49-F238E27FC236}">
                <a16:creationId xmlns:a16="http://schemas.microsoft.com/office/drawing/2014/main" id="{5C9A5155-027F-3D55-D824-8E6AEAFF9816}"/>
              </a:ext>
            </a:extLst>
          </p:cNvPr>
          <p:cNvSpPr txBox="1"/>
          <p:nvPr/>
        </p:nvSpPr>
        <p:spPr>
          <a:xfrm>
            <a:off x="551224" y="5901119"/>
            <a:ext cx="105578" cy="123050"/>
          </a:xfrm>
          <a:prstGeom prst="rect">
            <a:avLst/>
          </a:prstGeom>
          <a:solidFill>
            <a:schemeClr val="accent4"/>
          </a:solidFill>
          <a:ln>
            <a:solidFill>
              <a:schemeClr val="accent4"/>
            </a:solidFill>
          </a:ln>
        </p:spPr>
        <p:txBody>
          <a:bodyPr wrap="square" rtlCol="0">
            <a:spAutoFit/>
          </a:bodyPr>
          <a:lstStyle/>
          <a:p>
            <a:endParaRPr lang="en-US" dirty="0"/>
          </a:p>
        </p:txBody>
      </p:sp>
    </p:spTree>
    <p:extLst>
      <p:ext uri="{BB962C8B-B14F-4D97-AF65-F5344CB8AC3E}">
        <p14:creationId xmlns:p14="http://schemas.microsoft.com/office/powerpoint/2010/main" val="418539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FC7F88-3C3B-CF78-4293-CE1EEDEBBDA7}"/>
              </a:ext>
            </a:extLst>
          </p:cNvPr>
          <p:cNvGrpSpPr/>
          <p:nvPr/>
        </p:nvGrpSpPr>
        <p:grpSpPr>
          <a:xfrm>
            <a:off x="4330751" y="1616156"/>
            <a:ext cx="7430539" cy="4766860"/>
            <a:chOff x="1742902" y="475097"/>
            <a:chExt cx="9886794" cy="6342603"/>
          </a:xfrm>
        </p:grpSpPr>
        <p:pic>
          <p:nvPicPr>
            <p:cNvPr id="3" name="Picture 2">
              <a:extLst>
                <a:ext uri="{FF2B5EF4-FFF2-40B4-BE49-F238E27FC236}">
                  <a16:creationId xmlns:a16="http://schemas.microsoft.com/office/drawing/2014/main" id="{DDDB2E01-919E-1BEB-8AD9-A4FF3E3A4F76}"/>
                </a:ext>
              </a:extLst>
            </p:cNvPr>
            <p:cNvPicPr>
              <a:picLocks noChangeAspect="1"/>
            </p:cNvPicPr>
            <p:nvPr/>
          </p:nvPicPr>
          <p:blipFill rotWithShape="1">
            <a:blip r:embed="rId2"/>
            <a:srcRect l="6172" t="6928" r="4494" b="588"/>
            <a:stretch/>
          </p:blipFill>
          <p:spPr>
            <a:xfrm>
              <a:off x="1742902" y="475097"/>
              <a:ext cx="9886794" cy="6342603"/>
            </a:xfrm>
            <a:prstGeom prst="rect">
              <a:avLst/>
            </a:prstGeom>
          </p:spPr>
        </p:pic>
        <p:pic>
          <p:nvPicPr>
            <p:cNvPr id="4" name="Picture 3">
              <a:extLst>
                <a:ext uri="{FF2B5EF4-FFF2-40B4-BE49-F238E27FC236}">
                  <a16:creationId xmlns:a16="http://schemas.microsoft.com/office/drawing/2014/main" id="{655E5BEA-5EB1-64DD-4246-03F49B04A145}"/>
                </a:ext>
              </a:extLst>
            </p:cNvPr>
            <p:cNvPicPr>
              <a:picLocks noChangeAspect="1"/>
            </p:cNvPicPr>
            <p:nvPr/>
          </p:nvPicPr>
          <p:blipFill>
            <a:blip r:embed="rId3"/>
            <a:stretch>
              <a:fillRect/>
            </a:stretch>
          </p:blipFill>
          <p:spPr>
            <a:xfrm>
              <a:off x="9363366" y="4542585"/>
              <a:ext cx="2266330" cy="2275113"/>
            </a:xfrm>
            <a:prstGeom prst="rect">
              <a:avLst/>
            </a:prstGeom>
          </p:spPr>
        </p:pic>
      </p:grpSp>
      <p:sp>
        <p:nvSpPr>
          <p:cNvPr id="5" name="TextBox 4">
            <a:extLst>
              <a:ext uri="{FF2B5EF4-FFF2-40B4-BE49-F238E27FC236}">
                <a16:creationId xmlns:a16="http://schemas.microsoft.com/office/drawing/2014/main" id="{7EA4AD11-37D9-C374-BF59-8FBA5C88CACC}"/>
              </a:ext>
            </a:extLst>
          </p:cNvPr>
          <p:cNvSpPr txBox="1"/>
          <p:nvPr/>
        </p:nvSpPr>
        <p:spPr>
          <a:xfrm>
            <a:off x="783303" y="751250"/>
            <a:ext cx="5096501"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Perspectivas</a:t>
            </a:r>
            <a:r>
              <a:rPr lang="en-US" sz="1400" dirty="0">
                <a:latin typeface="Lora" pitchFamily="2" charset="0"/>
              </a:rPr>
              <a:t> Regionals</a:t>
            </a:r>
          </a:p>
          <a:p>
            <a:pPr marL="0" marR="0" algn="l">
              <a:lnSpc>
                <a:spcPct val="115000"/>
              </a:lnSpc>
              <a:tabLst>
                <a:tab pos="574040" algn="l"/>
              </a:tabLst>
            </a:pPr>
            <a:r>
              <a:rPr lang="en-US" sz="2800" dirty="0" err="1">
                <a:latin typeface="Montserrat Light" panose="00000400000000000000" pitchFamily="2" charset="0"/>
              </a:rPr>
              <a:t>Ingreso</a:t>
            </a:r>
            <a:r>
              <a:rPr lang="en-US" sz="2800" dirty="0">
                <a:latin typeface="Montserrat Light" panose="00000400000000000000" pitchFamily="2" charset="0"/>
              </a:rPr>
              <a:t> Medio del Hogar</a:t>
            </a:r>
          </a:p>
        </p:txBody>
      </p:sp>
      <p:sp>
        <p:nvSpPr>
          <p:cNvPr id="6" name="TextBox 5">
            <a:extLst>
              <a:ext uri="{FF2B5EF4-FFF2-40B4-BE49-F238E27FC236}">
                <a16:creationId xmlns:a16="http://schemas.microsoft.com/office/drawing/2014/main" id="{A664328B-02E9-89C5-9D09-6C52F250473B}"/>
              </a:ext>
            </a:extLst>
          </p:cNvPr>
          <p:cNvSpPr txBox="1"/>
          <p:nvPr/>
        </p:nvSpPr>
        <p:spPr>
          <a:xfrm>
            <a:off x="176092" y="6315940"/>
            <a:ext cx="6662030" cy="461665"/>
          </a:xfrm>
          <a:prstGeom prst="rect">
            <a:avLst/>
          </a:prstGeom>
          <a:noFill/>
        </p:spPr>
        <p:txBody>
          <a:bodyPr wrap="square">
            <a:spAutoFit/>
          </a:bodyPr>
          <a:lstStyle/>
          <a:p>
            <a:r>
              <a:rPr lang="es-ES" sz="800" i="1" dirty="0">
                <a:latin typeface="Lora" pitchFamily="2" charset="0"/>
              </a:rPr>
              <a:t>Ingreso medio residencial basado en las previsiones de ESRI para el 2022. </a:t>
            </a:r>
          </a:p>
          <a:p>
            <a:r>
              <a:rPr lang="es-ES" sz="800" i="1" dirty="0">
                <a:latin typeface="Lora" pitchFamily="2" charset="0"/>
              </a:rPr>
              <a:t>Nota:  Las secciones de clasificación de ingresos proporcionadas por ESRI se basan en divisiones naturales y 5 clasificaciones.</a:t>
            </a:r>
          </a:p>
          <a:p>
            <a:r>
              <a:rPr lang="es-ES" sz="800" i="1" dirty="0">
                <a:latin typeface="Lora" pitchFamily="2" charset="0"/>
              </a:rPr>
              <a:t>Fuente:  Analista de Comunidades de ESRI (2023)</a:t>
            </a:r>
          </a:p>
        </p:txBody>
      </p:sp>
      <p:sp>
        <p:nvSpPr>
          <p:cNvPr id="7" name="TextBox 6">
            <a:extLst>
              <a:ext uri="{FF2B5EF4-FFF2-40B4-BE49-F238E27FC236}">
                <a16:creationId xmlns:a16="http://schemas.microsoft.com/office/drawing/2014/main" id="{5D2EB087-E797-4D83-1E66-48D9677F5497}"/>
              </a:ext>
            </a:extLst>
          </p:cNvPr>
          <p:cNvSpPr txBox="1"/>
          <p:nvPr/>
        </p:nvSpPr>
        <p:spPr>
          <a:xfrm>
            <a:off x="786179" y="1598677"/>
            <a:ext cx="3401672" cy="3281989"/>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Mientras que los salarios promedio de los empleados están a la par con las áreas circundantes, el ingreso promedio de los hogares en Kansas City, Kansas, es de $50,554, lo cual es congruente con el ingreso medio de los hogares del Condado de Wyandotte de $51,770.</a:t>
            </a:r>
          </a:p>
          <a:p>
            <a:pPr marR="0" lvl="0">
              <a:lnSpc>
                <a:spcPct val="110000"/>
              </a:lnSpc>
              <a:spcBef>
                <a:spcPts val="600"/>
              </a:spcBef>
              <a:spcAft>
                <a:spcPts val="600"/>
              </a:spcAft>
              <a:tabLst>
                <a:tab pos="574040" algn="l"/>
              </a:tabLst>
            </a:pPr>
            <a:r>
              <a:rPr lang="es-ES" sz="1200" dirty="0">
                <a:latin typeface="Lora" pitchFamily="2" charset="0"/>
              </a:rPr>
              <a:t>Sin embargo, los ingresos medios residencial en los 5 condados adyacentes al Condado de Wyandotte superan los niveles de Kansas City, Kansas, que oscilan de $62.091 (Condado de Jackson, MO) a $98.258 (Condado de Johnson, KS). Notablemente, el ingreso medio residencial es más alto en las partes occidentales de Kansas City, Kansas.</a:t>
            </a:r>
          </a:p>
        </p:txBody>
      </p:sp>
      <p:grpSp>
        <p:nvGrpSpPr>
          <p:cNvPr id="15" name="Group 14">
            <a:extLst>
              <a:ext uri="{FF2B5EF4-FFF2-40B4-BE49-F238E27FC236}">
                <a16:creationId xmlns:a16="http://schemas.microsoft.com/office/drawing/2014/main" id="{98018651-D397-2DE8-B8FD-A74772872F02}"/>
              </a:ext>
            </a:extLst>
          </p:cNvPr>
          <p:cNvGrpSpPr/>
          <p:nvPr/>
        </p:nvGrpSpPr>
        <p:grpSpPr>
          <a:xfrm>
            <a:off x="508001" y="4938696"/>
            <a:ext cx="3679850" cy="1277054"/>
            <a:chOff x="508001" y="4938696"/>
            <a:chExt cx="3679850" cy="1277054"/>
          </a:xfrm>
        </p:grpSpPr>
        <p:sp>
          <p:nvSpPr>
            <p:cNvPr id="11" name="TextBox 10">
              <a:extLst>
                <a:ext uri="{FF2B5EF4-FFF2-40B4-BE49-F238E27FC236}">
                  <a16:creationId xmlns:a16="http://schemas.microsoft.com/office/drawing/2014/main" id="{89515BD0-7587-BAC0-4E0C-8A1FA3AB84A1}"/>
                </a:ext>
              </a:extLst>
            </p:cNvPr>
            <p:cNvSpPr txBox="1"/>
            <p:nvPr/>
          </p:nvSpPr>
          <p:spPr>
            <a:xfrm>
              <a:off x="508001" y="5090144"/>
              <a:ext cx="3679850" cy="1125606"/>
            </a:xfrm>
            <a:prstGeom prst="roundRect">
              <a:avLst>
                <a:gd name="adj" fmla="val 24740"/>
              </a:avLst>
            </a:prstGeom>
            <a:noFill/>
            <a:ln w="15875">
              <a:solidFill>
                <a:schemeClr val="accent1"/>
              </a:solidFill>
              <a:prstDash val="sysDash"/>
            </a:ln>
          </p:spPr>
          <p:txBody>
            <a:bodyPr wrap="square" tIns="118872">
              <a:spAutoFit/>
            </a:bodyPr>
            <a:lstStyle/>
            <a:p>
              <a:pPr marL="0" marR="0" lvl="0" indent="0" algn="l" defTabSz="457200" rtl="0" eaLnBrk="1" fontAlgn="auto" latinLnBrk="0" hangingPunct="1">
                <a:lnSpc>
                  <a:spcPct val="110000"/>
                </a:lnSpc>
                <a:spcBef>
                  <a:spcPts val="600"/>
                </a:spcBef>
                <a:spcAft>
                  <a:spcPts val="600"/>
                </a:spcAft>
                <a:buClrTx/>
                <a:buSzTx/>
                <a:buFontTx/>
                <a:buNone/>
                <a:tabLst>
                  <a:tab pos="574040" algn="l"/>
                </a:tabLst>
                <a:defRPr/>
              </a:pPr>
              <a:r>
                <a:rPr kumimoji="0" lang="es-ES" sz="1200" i="1" u="none" strike="noStrike" kern="1200" cap="none" spc="0" normalizeH="0" baseline="0" noProof="0" dirty="0">
                  <a:ln>
                    <a:noFill/>
                  </a:ln>
                  <a:solidFill>
                    <a:prstClr val="black"/>
                  </a:solidFill>
                  <a:effectLst/>
                  <a:uLnTx/>
                  <a:uFillTx/>
                  <a:latin typeface="Lora" pitchFamily="2" charset="0"/>
                  <a:ea typeface="+mn-ea"/>
                  <a:cs typeface="+mn-cs"/>
                </a:rPr>
                <a:t>Aumentar el acceso a empleos mejor remunerados y captar una mayor proporción de ellos a nivel local puede ayudar a mejorar los ingresos de los residentes locales. </a:t>
              </a:r>
              <a:endParaRPr kumimoji="0" lang="en-US" sz="1200" i="1" u="none" strike="noStrike" kern="1200" cap="none" spc="0" normalizeH="0" baseline="0" noProof="0" dirty="0">
                <a:ln>
                  <a:noFill/>
                </a:ln>
                <a:solidFill>
                  <a:prstClr val="black"/>
                </a:solidFill>
                <a:effectLst/>
                <a:uLnTx/>
                <a:uFillTx/>
                <a:latin typeface="Lora" pitchFamily="2" charset="0"/>
                <a:ea typeface="+mn-ea"/>
                <a:cs typeface="+mn-cs"/>
              </a:endParaRPr>
            </a:p>
          </p:txBody>
        </p:sp>
        <p:grpSp>
          <p:nvGrpSpPr>
            <p:cNvPr id="14" name="Group 13">
              <a:extLst>
                <a:ext uri="{FF2B5EF4-FFF2-40B4-BE49-F238E27FC236}">
                  <a16:creationId xmlns:a16="http://schemas.microsoft.com/office/drawing/2014/main" id="{35B2C5E1-C3E6-E1EB-7660-3B72AC2868F8}"/>
                </a:ext>
              </a:extLst>
            </p:cNvPr>
            <p:cNvGrpSpPr/>
            <p:nvPr/>
          </p:nvGrpSpPr>
          <p:grpSpPr>
            <a:xfrm>
              <a:off x="990876" y="4938696"/>
              <a:ext cx="330519" cy="330519"/>
              <a:chOff x="1467126" y="5046766"/>
              <a:chExt cx="330519" cy="330519"/>
            </a:xfrm>
          </p:grpSpPr>
          <p:sp>
            <p:nvSpPr>
              <p:cNvPr id="13" name="Oval 12">
                <a:extLst>
                  <a:ext uri="{FF2B5EF4-FFF2-40B4-BE49-F238E27FC236}">
                    <a16:creationId xmlns:a16="http://schemas.microsoft.com/office/drawing/2014/main" id="{BB05BE12-7973-6567-59E4-EF3D7D9B9DBB}"/>
                  </a:ext>
                </a:extLst>
              </p:cNvPr>
              <p:cNvSpPr/>
              <p:nvPr/>
            </p:nvSpPr>
            <p:spPr>
              <a:xfrm>
                <a:off x="1467126" y="5046766"/>
                <a:ext cx="330519" cy="330519"/>
              </a:xfrm>
              <a:prstGeom prst="ellipse">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and gear with solid fill">
                <a:extLst>
                  <a:ext uri="{FF2B5EF4-FFF2-40B4-BE49-F238E27FC236}">
                    <a16:creationId xmlns:a16="http://schemas.microsoft.com/office/drawing/2014/main" id="{9E68DAFB-7527-C502-9F8B-E30B525F3F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503060" y="5082700"/>
                <a:ext cx="258650" cy="258650"/>
              </a:xfrm>
              <a:prstGeom prst="rect">
                <a:avLst/>
              </a:prstGeom>
            </p:spPr>
          </p:pic>
        </p:grpSp>
      </p:grpSp>
      <p:pic>
        <p:nvPicPr>
          <p:cNvPr id="8" name="Graphic 7">
            <a:extLst>
              <a:ext uri="{FF2B5EF4-FFF2-40B4-BE49-F238E27FC236}">
                <a16:creationId xmlns:a16="http://schemas.microsoft.com/office/drawing/2014/main" id="{A88378ED-E21E-9EA0-9BD8-1D7F97AED8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8697" y="170970"/>
            <a:ext cx="605266" cy="594360"/>
          </a:xfrm>
          <a:prstGeom prst="rect">
            <a:avLst/>
          </a:prstGeom>
        </p:spPr>
      </p:pic>
    </p:spTree>
    <p:extLst>
      <p:ext uri="{BB962C8B-B14F-4D97-AF65-F5344CB8AC3E}">
        <p14:creationId xmlns:p14="http://schemas.microsoft.com/office/powerpoint/2010/main" val="175241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D4563-914A-DC2E-8962-40F7C8FD06FB}"/>
              </a:ext>
            </a:extLst>
          </p:cNvPr>
          <p:cNvSpPr txBox="1"/>
          <p:nvPr/>
        </p:nvSpPr>
        <p:spPr>
          <a:xfrm>
            <a:off x="783303" y="751250"/>
            <a:ext cx="5096501" cy="951671"/>
          </a:xfrm>
          <a:prstGeom prst="rect">
            <a:avLst/>
          </a:prstGeom>
          <a:noFill/>
        </p:spPr>
        <p:txBody>
          <a:bodyPr wrap="square">
            <a:spAutoFit/>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Arial" panose="020B0604020202020204" pitchFamily="34" charset="0"/>
              </a:rPr>
              <a:t>Perspectivas Regionales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15000"/>
              </a:lnSpc>
              <a:tabLst>
                <a:tab pos="574040" algn="l"/>
              </a:tabLst>
            </a:pPr>
            <a:r>
              <a:rPr lang="en-US" sz="2800" dirty="0" err="1">
                <a:latin typeface="Montserrat Light" panose="00000400000000000000" pitchFamily="2" charset="0"/>
              </a:rPr>
              <a:t>Empleo</a:t>
            </a:r>
            <a:r>
              <a:rPr lang="en-US" sz="2800" dirty="0">
                <a:latin typeface="Montserrat Light" panose="00000400000000000000" pitchFamily="2" charset="0"/>
              </a:rPr>
              <a:t> </a:t>
            </a:r>
            <a:r>
              <a:rPr lang="en-US" sz="2800" dirty="0" err="1">
                <a:latin typeface="Montserrat Light" panose="00000400000000000000" pitchFamily="2" charset="0"/>
              </a:rPr>
              <a:t>Proyectado</a:t>
            </a:r>
            <a:endParaRPr lang="en-US" sz="2800" dirty="0">
              <a:latin typeface="Montserrat Light" panose="00000400000000000000" pitchFamily="2" charset="0"/>
            </a:endParaRPr>
          </a:p>
        </p:txBody>
      </p:sp>
      <p:grpSp>
        <p:nvGrpSpPr>
          <p:cNvPr id="7" name="Group 6">
            <a:extLst>
              <a:ext uri="{FF2B5EF4-FFF2-40B4-BE49-F238E27FC236}">
                <a16:creationId xmlns:a16="http://schemas.microsoft.com/office/drawing/2014/main" id="{06B97F8F-3FBC-3947-5091-E464E59AB188}"/>
              </a:ext>
            </a:extLst>
          </p:cNvPr>
          <p:cNvGrpSpPr/>
          <p:nvPr/>
        </p:nvGrpSpPr>
        <p:grpSpPr>
          <a:xfrm>
            <a:off x="3456330" y="1616155"/>
            <a:ext cx="8735670" cy="4788119"/>
            <a:chOff x="3456330" y="1605522"/>
            <a:chExt cx="8735670" cy="4788119"/>
          </a:xfrm>
        </p:grpSpPr>
        <p:pic>
          <p:nvPicPr>
            <p:cNvPr id="3" name="Picture 2">
              <a:extLst>
                <a:ext uri="{FF2B5EF4-FFF2-40B4-BE49-F238E27FC236}">
                  <a16:creationId xmlns:a16="http://schemas.microsoft.com/office/drawing/2014/main" id="{355447C1-E834-C4A3-23ED-6442FEA8BE44}"/>
                </a:ext>
              </a:extLst>
            </p:cNvPr>
            <p:cNvPicPr>
              <a:picLocks noChangeAspect="1"/>
            </p:cNvPicPr>
            <p:nvPr/>
          </p:nvPicPr>
          <p:blipFill rotWithShape="1">
            <a:blip r:embed="rId2"/>
            <a:srcRect l="10719" t="281" r="7127" b="2"/>
            <a:stretch/>
          </p:blipFill>
          <p:spPr>
            <a:xfrm>
              <a:off x="3456330" y="1605522"/>
              <a:ext cx="6662030" cy="4777486"/>
            </a:xfrm>
            <a:prstGeom prst="rect">
              <a:avLst/>
            </a:prstGeom>
          </p:spPr>
        </p:pic>
        <p:pic>
          <p:nvPicPr>
            <p:cNvPr id="5" name="Picture 4">
              <a:extLst>
                <a:ext uri="{FF2B5EF4-FFF2-40B4-BE49-F238E27FC236}">
                  <a16:creationId xmlns:a16="http://schemas.microsoft.com/office/drawing/2014/main" id="{646AE9F6-A71A-5B24-D0F0-CBEA1B3BE04B}"/>
                </a:ext>
              </a:extLst>
            </p:cNvPr>
            <p:cNvPicPr>
              <a:picLocks noChangeAspect="1"/>
            </p:cNvPicPr>
            <p:nvPr/>
          </p:nvPicPr>
          <p:blipFill rotWithShape="1">
            <a:blip r:embed="rId3"/>
            <a:srcRect l="7593" t="13102" r="17802"/>
            <a:stretch/>
          </p:blipFill>
          <p:spPr>
            <a:xfrm>
              <a:off x="10181533" y="4823761"/>
              <a:ext cx="1824938" cy="1569880"/>
            </a:xfrm>
            <a:prstGeom prst="rect">
              <a:avLst/>
            </a:prstGeom>
          </p:spPr>
        </p:pic>
        <p:sp>
          <p:nvSpPr>
            <p:cNvPr id="4" name="TextBox 3">
              <a:extLst>
                <a:ext uri="{FF2B5EF4-FFF2-40B4-BE49-F238E27FC236}">
                  <a16:creationId xmlns:a16="http://schemas.microsoft.com/office/drawing/2014/main" id="{57582748-473E-9BB3-B6CF-C0BF733429BA}"/>
                </a:ext>
              </a:extLst>
            </p:cNvPr>
            <p:cNvSpPr txBox="1"/>
            <p:nvPr/>
          </p:nvSpPr>
          <p:spPr>
            <a:xfrm>
              <a:off x="10118360" y="3994265"/>
              <a:ext cx="2073640" cy="830997"/>
            </a:xfrm>
            <a:prstGeom prst="rect">
              <a:avLst/>
            </a:prstGeom>
            <a:noFill/>
          </p:spPr>
          <p:txBody>
            <a:bodyPr wrap="square">
              <a:spAutoFit/>
            </a:bodyPr>
            <a:lstStyle/>
            <a:p>
              <a:r>
                <a:rPr lang="es-ES" sz="1200" b="1" dirty="0">
                  <a:latin typeface="Lora" pitchFamily="2" charset="0"/>
                </a:rPr>
                <a:t>Proyecciones de cambios de empleos a nivel regional </a:t>
              </a:r>
            </a:p>
            <a:p>
              <a:r>
                <a:rPr lang="en-US" sz="1200" i="1" dirty="0">
                  <a:latin typeface="Lora" pitchFamily="2" charset="0"/>
                </a:rPr>
                <a:t>2020 al 2050</a:t>
              </a:r>
            </a:p>
          </p:txBody>
        </p:sp>
      </p:grpSp>
      <p:sp>
        <p:nvSpPr>
          <p:cNvPr id="6" name="TextBox 5">
            <a:extLst>
              <a:ext uri="{FF2B5EF4-FFF2-40B4-BE49-F238E27FC236}">
                <a16:creationId xmlns:a16="http://schemas.microsoft.com/office/drawing/2014/main" id="{EEF2BC99-5917-4542-A0EC-6DAC7277470E}"/>
              </a:ext>
            </a:extLst>
          </p:cNvPr>
          <p:cNvSpPr txBox="1"/>
          <p:nvPr/>
        </p:nvSpPr>
        <p:spPr>
          <a:xfrm>
            <a:off x="125315" y="6404274"/>
            <a:ext cx="6662030" cy="338554"/>
          </a:xfrm>
          <a:prstGeom prst="rect">
            <a:avLst/>
          </a:prstGeom>
          <a:noFill/>
        </p:spPr>
        <p:txBody>
          <a:bodyPr wrap="square">
            <a:spAutoFit/>
          </a:bodyPr>
          <a:lstStyle/>
          <a:p>
            <a:r>
              <a:rPr lang="es-ES" sz="800" i="1" dirty="0">
                <a:latin typeface="Lora" pitchFamily="2" charset="0"/>
              </a:rPr>
              <a:t>Fuente:  Herramienta de datos regionales de MARC:  Pronóstico de Empleos; Consejo Regional del Centro de EE. UU.; Oficina del Censo de los Estados Unidos vía gis2.marc2.org/</a:t>
            </a:r>
            <a:r>
              <a:rPr lang="es-ES" sz="800" i="1" dirty="0" err="1">
                <a:latin typeface="Lora" pitchFamily="2" charset="0"/>
              </a:rPr>
              <a:t>forecast</a:t>
            </a:r>
            <a:r>
              <a:rPr lang="es-ES" sz="800" i="1" dirty="0">
                <a:latin typeface="Lora" pitchFamily="2" charset="0"/>
              </a:rPr>
              <a:t>/</a:t>
            </a:r>
            <a:endParaRPr lang="en-US" sz="800" i="1" dirty="0">
              <a:latin typeface="Lora" pitchFamily="2" charset="0"/>
            </a:endParaRPr>
          </a:p>
        </p:txBody>
      </p:sp>
      <p:sp>
        <p:nvSpPr>
          <p:cNvPr id="8" name="TextBox 7">
            <a:extLst>
              <a:ext uri="{FF2B5EF4-FFF2-40B4-BE49-F238E27FC236}">
                <a16:creationId xmlns:a16="http://schemas.microsoft.com/office/drawing/2014/main" id="{AF44A095-2111-BB46-8BEC-547F90193BE9}"/>
              </a:ext>
            </a:extLst>
          </p:cNvPr>
          <p:cNvSpPr txBox="1"/>
          <p:nvPr/>
        </p:nvSpPr>
        <p:spPr>
          <a:xfrm>
            <a:off x="804569" y="1851229"/>
            <a:ext cx="2519514" cy="4094519"/>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Las proyecciones regionales de empleo anticipan un aumento significativo de empleos en 3 zonas clave de Kansas City, Kansas.  Estas 3 zonas incluyen el norte de </a:t>
            </a:r>
            <a:r>
              <a:rPr lang="es-ES" sz="1200" dirty="0" err="1">
                <a:latin typeface="Lora" pitchFamily="2" charset="0"/>
              </a:rPr>
              <a:t>Edwardsville</a:t>
            </a:r>
            <a:r>
              <a:rPr lang="es-ES" sz="1200" dirty="0">
                <a:latin typeface="Lora" pitchFamily="2" charset="0"/>
              </a:rPr>
              <a:t>, cerca del Kansas </a:t>
            </a:r>
            <a:r>
              <a:rPr lang="es-ES" sz="1200" dirty="0" err="1">
                <a:latin typeface="Lora" pitchFamily="2" charset="0"/>
              </a:rPr>
              <a:t>Speedway</a:t>
            </a:r>
            <a:r>
              <a:rPr lang="es-ES" sz="1200" dirty="0">
                <a:latin typeface="Lora" pitchFamily="2" charset="0"/>
              </a:rPr>
              <a:t> (+43 %), el Distrito Industrial de Fairfax (31 %), y alrededor de las zonas industriales a lo largo del río Kansas (+75 %). </a:t>
            </a:r>
          </a:p>
          <a:p>
            <a:pPr marR="0" lvl="0">
              <a:lnSpc>
                <a:spcPct val="110000"/>
              </a:lnSpc>
              <a:spcBef>
                <a:spcPts val="600"/>
              </a:spcBef>
              <a:spcAft>
                <a:spcPts val="600"/>
              </a:spcAft>
              <a:tabLst>
                <a:tab pos="574040" algn="l"/>
              </a:tabLst>
            </a:pPr>
            <a:r>
              <a:rPr lang="es-ES" sz="1200" dirty="0">
                <a:latin typeface="Lora" pitchFamily="2" charset="0"/>
              </a:rPr>
              <a:t>Si bien estas proyecciones pueden no materializarse precisamente, ofrecen información sobre los ámbitos que se espera atraerán empleo sobre la base de las tendencias económicas actuales sin intervenciones sustanciales. </a:t>
            </a:r>
          </a:p>
        </p:txBody>
      </p:sp>
      <p:pic>
        <p:nvPicPr>
          <p:cNvPr id="9" name="Graphic 8">
            <a:extLst>
              <a:ext uri="{FF2B5EF4-FFF2-40B4-BE49-F238E27FC236}">
                <a16:creationId xmlns:a16="http://schemas.microsoft.com/office/drawing/2014/main" id="{2B3ACDC4-304D-60C3-DBAB-54CB38B657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08697" y="170970"/>
            <a:ext cx="605266" cy="594360"/>
          </a:xfrm>
          <a:prstGeom prst="rect">
            <a:avLst/>
          </a:prstGeom>
        </p:spPr>
      </p:pic>
    </p:spTree>
    <p:extLst>
      <p:ext uri="{BB962C8B-B14F-4D97-AF65-F5344CB8AC3E}">
        <p14:creationId xmlns:p14="http://schemas.microsoft.com/office/powerpoint/2010/main" val="9659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D3FF1F4-0BC2-2A5F-1F59-52F63437CD4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18222"/>
          <a:stretch/>
        </p:blipFill>
        <p:spPr>
          <a:xfrm>
            <a:off x="7460685" y="787457"/>
            <a:ext cx="4731315" cy="5750970"/>
          </a:xfrm>
          <a:prstGeom prst="rect">
            <a:avLst/>
          </a:prstGeom>
        </p:spPr>
      </p:pic>
      <p:sp>
        <p:nvSpPr>
          <p:cNvPr id="3" name="TextBox 2">
            <a:extLst>
              <a:ext uri="{FF2B5EF4-FFF2-40B4-BE49-F238E27FC236}">
                <a16:creationId xmlns:a16="http://schemas.microsoft.com/office/drawing/2014/main" id="{54F5E428-2CA4-A68A-3FD9-2457C3942B82}"/>
              </a:ext>
            </a:extLst>
          </p:cNvPr>
          <p:cNvSpPr txBox="1"/>
          <p:nvPr/>
        </p:nvSpPr>
        <p:spPr>
          <a:xfrm>
            <a:off x="1041722" y="3312042"/>
            <a:ext cx="8630598" cy="1421928"/>
          </a:xfrm>
          <a:prstGeom prst="rect">
            <a:avLst/>
          </a:prstGeom>
          <a:noFill/>
        </p:spPr>
        <p:txBody>
          <a:bodyPr wrap="square" rtlCol="0">
            <a:spAutoFit/>
          </a:bodyPr>
          <a:lstStyle/>
          <a:p>
            <a:pPr>
              <a:lnSpc>
                <a:spcPct val="90000"/>
              </a:lnSpc>
            </a:pPr>
            <a:r>
              <a:rPr lang="es-ES" sz="4800" dirty="0">
                <a:solidFill>
                  <a:schemeClr val="accent1"/>
                </a:solidFill>
                <a:latin typeface="Montserrat ExtraBold" panose="00000900000000000000" pitchFamily="50" charset="0"/>
              </a:rPr>
              <a:t>VISTAZO DEL MERCADO DE KANSAS CITY</a:t>
            </a:r>
            <a:endParaRPr lang="en-US" sz="4800" dirty="0">
              <a:solidFill>
                <a:schemeClr val="accent1"/>
              </a:solidFill>
              <a:latin typeface="Montserrat ExtraBold" panose="00000900000000000000" pitchFamily="50" charset="0"/>
            </a:endParaRPr>
          </a:p>
        </p:txBody>
      </p:sp>
      <p:pic>
        <p:nvPicPr>
          <p:cNvPr id="5" name="Graphic 4">
            <a:extLst>
              <a:ext uri="{FF2B5EF4-FFF2-40B4-BE49-F238E27FC236}">
                <a16:creationId xmlns:a16="http://schemas.microsoft.com/office/drawing/2014/main" id="{4078E7DF-7203-78C9-D6A2-385012D29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690" y="1941740"/>
            <a:ext cx="1250707" cy="1243239"/>
          </a:xfrm>
          <a:prstGeom prst="rect">
            <a:avLst/>
          </a:prstGeom>
        </p:spPr>
      </p:pic>
      <p:sp>
        <p:nvSpPr>
          <p:cNvPr id="7" name="TextBox 6">
            <a:extLst>
              <a:ext uri="{FF2B5EF4-FFF2-40B4-BE49-F238E27FC236}">
                <a16:creationId xmlns:a16="http://schemas.microsoft.com/office/drawing/2014/main" id="{30EC47EF-5905-4406-A38B-ABD982D450FD}"/>
              </a:ext>
            </a:extLst>
          </p:cNvPr>
          <p:cNvSpPr txBox="1"/>
          <p:nvPr/>
        </p:nvSpPr>
        <p:spPr>
          <a:xfrm>
            <a:off x="6662928" y="6527794"/>
            <a:ext cx="5096501" cy="241413"/>
          </a:xfrm>
          <a:prstGeom prst="rect">
            <a:avLst/>
          </a:prstGeom>
          <a:noFill/>
        </p:spPr>
        <p:txBody>
          <a:bodyPr wrap="square">
            <a:spAutoFit/>
          </a:bodyPr>
          <a:lstStyle/>
          <a:p>
            <a:pPr marL="0" marR="0" algn="r">
              <a:lnSpc>
                <a:spcPct val="115000"/>
              </a:lnSpc>
              <a:tabLst>
                <a:tab pos="574040" algn="l"/>
              </a:tabLst>
            </a:pPr>
            <a:r>
              <a:rPr lang="en-US" sz="900" dirty="0">
                <a:solidFill>
                  <a:schemeClr val="bg1"/>
                </a:solidFill>
                <a:latin typeface="Lora" pitchFamily="2" charset="0"/>
              </a:rPr>
              <a:t>State of the Economy Snapshot  |  Kansas City Economic Development Strategic Plan</a:t>
            </a:r>
          </a:p>
        </p:txBody>
      </p:sp>
    </p:spTree>
    <p:extLst>
      <p:ext uri="{BB962C8B-B14F-4D97-AF65-F5344CB8AC3E}">
        <p14:creationId xmlns:p14="http://schemas.microsoft.com/office/powerpoint/2010/main" val="177648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E45DA4-CDCE-0A05-43B5-CFE56F304266}"/>
              </a:ext>
            </a:extLst>
          </p:cNvPr>
          <p:cNvSpPr txBox="1"/>
          <p:nvPr/>
        </p:nvSpPr>
        <p:spPr>
          <a:xfrm>
            <a:off x="1082842" y="5265574"/>
            <a:ext cx="2306931" cy="677108"/>
          </a:xfrm>
          <a:prstGeom prst="rect">
            <a:avLst/>
          </a:prstGeom>
          <a:noFill/>
        </p:spPr>
        <p:txBody>
          <a:bodyPr wrap="square">
            <a:spAutoFit/>
          </a:bodyPr>
          <a:lstStyle/>
          <a:p>
            <a:r>
              <a:rPr lang="en-US" sz="2000" b="1" dirty="0">
                <a:solidFill>
                  <a:schemeClr val="accent4"/>
                </a:solidFill>
                <a:latin typeface="Montserrat-ExtraBold"/>
              </a:rPr>
              <a:t>5,0</a:t>
            </a:r>
            <a:r>
              <a:rPr lang="en-US" sz="1800" b="1" dirty="0">
                <a:solidFill>
                  <a:schemeClr val="accent4"/>
                </a:solidFill>
                <a:latin typeface="Montserrat-ExtraBold"/>
              </a:rPr>
              <a:t> </a:t>
            </a:r>
            <a:r>
              <a:rPr lang="en-US" sz="1600" b="1" dirty="0" err="1">
                <a:solidFill>
                  <a:schemeClr val="accent4"/>
                </a:solidFill>
                <a:latin typeface="Montserrat Light" panose="00000400000000000000" pitchFamily="2" charset="0"/>
              </a:rPr>
              <a:t>millones</a:t>
            </a:r>
            <a:r>
              <a:rPr lang="en-US" sz="1600" b="1" dirty="0">
                <a:solidFill>
                  <a:schemeClr val="accent4"/>
                </a:solidFill>
                <a:latin typeface="Montserrat Light" panose="00000400000000000000" pitchFamily="2" charset="0"/>
              </a:rPr>
              <a:t> de pies</a:t>
            </a:r>
            <a:endParaRPr lang="en-US" sz="1600" dirty="0">
              <a:solidFill>
                <a:schemeClr val="accent4"/>
              </a:solidFill>
              <a:latin typeface="Montserrat Light" panose="00000400000000000000" pitchFamily="2" charset="0"/>
            </a:endParaRPr>
          </a:p>
          <a:p>
            <a:r>
              <a:rPr lang="en-US" b="1" dirty="0" err="1">
                <a:solidFill>
                  <a:schemeClr val="accent4"/>
                </a:solidFill>
                <a:latin typeface="Montserrat-ExtraBold"/>
              </a:rPr>
              <a:t>Oficinas</a:t>
            </a:r>
            <a:endParaRPr lang="en-US" dirty="0">
              <a:solidFill>
                <a:schemeClr val="accent4"/>
              </a:solidFill>
            </a:endParaRPr>
          </a:p>
        </p:txBody>
      </p:sp>
      <p:sp>
        <p:nvSpPr>
          <p:cNvPr id="10" name="TextBox 9">
            <a:extLst>
              <a:ext uri="{FF2B5EF4-FFF2-40B4-BE49-F238E27FC236}">
                <a16:creationId xmlns:a16="http://schemas.microsoft.com/office/drawing/2014/main" id="{5617FB1E-FCEA-2C1E-2543-2F54AF755A44}"/>
              </a:ext>
            </a:extLst>
          </p:cNvPr>
          <p:cNvSpPr txBox="1"/>
          <p:nvPr/>
        </p:nvSpPr>
        <p:spPr>
          <a:xfrm>
            <a:off x="3731629" y="5265574"/>
            <a:ext cx="2228943" cy="954107"/>
          </a:xfrm>
          <a:prstGeom prst="rect">
            <a:avLst/>
          </a:prstGeom>
          <a:noFill/>
        </p:spPr>
        <p:txBody>
          <a:bodyPr wrap="square">
            <a:spAutoFit/>
          </a:bodyPr>
          <a:lstStyle/>
          <a:p>
            <a:r>
              <a:rPr lang="en-US" sz="2000" b="1" dirty="0">
                <a:solidFill>
                  <a:schemeClr val="accent4"/>
                </a:solidFill>
                <a:latin typeface="Montserrat-ExtraBold"/>
              </a:rPr>
              <a:t>9,1</a:t>
            </a:r>
            <a:r>
              <a:rPr lang="en-US" sz="1800" b="1" dirty="0">
                <a:solidFill>
                  <a:schemeClr val="accent4"/>
                </a:solidFill>
                <a:latin typeface="Montserrat-ExtraBold"/>
              </a:rPr>
              <a:t> </a:t>
            </a:r>
            <a:r>
              <a:rPr lang="en-US" sz="1600" b="1" dirty="0" err="1">
                <a:solidFill>
                  <a:schemeClr val="accent4"/>
                </a:solidFill>
                <a:latin typeface="Montserrat Light" panose="00000400000000000000" pitchFamily="2" charset="0"/>
              </a:rPr>
              <a:t>millones</a:t>
            </a:r>
            <a:r>
              <a:rPr lang="en-US" sz="1600" b="1" dirty="0">
                <a:solidFill>
                  <a:schemeClr val="accent4"/>
                </a:solidFill>
                <a:latin typeface="Montserrat Light" panose="00000400000000000000" pitchFamily="2" charset="0"/>
              </a:rPr>
              <a:t> de pies</a:t>
            </a:r>
            <a:endParaRPr lang="en-US" sz="1600" dirty="0">
              <a:solidFill>
                <a:schemeClr val="accent4"/>
              </a:solidFill>
              <a:latin typeface="Montserrat-ExtraBold"/>
            </a:endParaRPr>
          </a:p>
          <a:p>
            <a:r>
              <a:rPr lang="en-US" b="1" dirty="0">
                <a:solidFill>
                  <a:schemeClr val="accent4"/>
                </a:solidFill>
                <a:latin typeface="Montserrat-ExtraBold"/>
              </a:rPr>
              <a:t>Locales </a:t>
            </a:r>
            <a:r>
              <a:rPr lang="en-US" b="1" dirty="0" err="1">
                <a:solidFill>
                  <a:schemeClr val="accent4"/>
                </a:solidFill>
                <a:latin typeface="Montserrat-ExtraBold"/>
              </a:rPr>
              <a:t>comerciales</a:t>
            </a:r>
            <a:endParaRPr lang="en-US" dirty="0">
              <a:solidFill>
                <a:schemeClr val="accent4"/>
              </a:solidFill>
            </a:endParaRPr>
          </a:p>
        </p:txBody>
      </p:sp>
      <p:sp>
        <p:nvSpPr>
          <p:cNvPr id="11" name="TextBox 10">
            <a:extLst>
              <a:ext uri="{FF2B5EF4-FFF2-40B4-BE49-F238E27FC236}">
                <a16:creationId xmlns:a16="http://schemas.microsoft.com/office/drawing/2014/main" id="{E3EE31FE-C97E-5E7E-2515-AC80787C8111}"/>
              </a:ext>
            </a:extLst>
          </p:cNvPr>
          <p:cNvSpPr txBox="1"/>
          <p:nvPr/>
        </p:nvSpPr>
        <p:spPr>
          <a:xfrm>
            <a:off x="6302428" y="5265574"/>
            <a:ext cx="2414851" cy="677108"/>
          </a:xfrm>
          <a:prstGeom prst="rect">
            <a:avLst/>
          </a:prstGeom>
          <a:noFill/>
        </p:spPr>
        <p:txBody>
          <a:bodyPr wrap="square">
            <a:spAutoFit/>
          </a:bodyPr>
          <a:lstStyle/>
          <a:p>
            <a:r>
              <a:rPr lang="en-US" sz="2000" b="1" dirty="0">
                <a:solidFill>
                  <a:schemeClr val="accent4"/>
                </a:solidFill>
                <a:latin typeface="Montserrat-ExtraBold"/>
              </a:rPr>
              <a:t>43,6</a:t>
            </a:r>
            <a:r>
              <a:rPr lang="en-US" sz="1800" b="1" dirty="0">
                <a:solidFill>
                  <a:schemeClr val="accent4"/>
                </a:solidFill>
                <a:latin typeface="Montserrat-ExtraBold"/>
              </a:rPr>
              <a:t> </a:t>
            </a:r>
            <a:r>
              <a:rPr lang="en-US" sz="1600" b="1" dirty="0" err="1">
                <a:solidFill>
                  <a:schemeClr val="accent4"/>
                </a:solidFill>
                <a:latin typeface="Montserrat Light" panose="00000400000000000000" pitchFamily="2" charset="0"/>
              </a:rPr>
              <a:t>millones</a:t>
            </a:r>
            <a:r>
              <a:rPr lang="en-US" sz="1600" b="1" dirty="0">
                <a:solidFill>
                  <a:schemeClr val="accent4"/>
                </a:solidFill>
                <a:latin typeface="Montserrat Light" panose="00000400000000000000" pitchFamily="2" charset="0"/>
              </a:rPr>
              <a:t> de pies</a:t>
            </a:r>
            <a:endParaRPr lang="en-US" sz="1600" dirty="0">
              <a:solidFill>
                <a:schemeClr val="accent4"/>
              </a:solidFill>
              <a:latin typeface="Montserrat Light" panose="00000400000000000000" pitchFamily="2" charset="0"/>
            </a:endParaRPr>
          </a:p>
          <a:p>
            <a:r>
              <a:rPr lang="en-US" b="1" dirty="0" err="1">
                <a:solidFill>
                  <a:schemeClr val="accent4"/>
                </a:solidFill>
                <a:latin typeface="Montserrat-ExtraBold"/>
              </a:rPr>
              <a:t>Industriales</a:t>
            </a:r>
            <a:endParaRPr lang="en-US" dirty="0">
              <a:solidFill>
                <a:schemeClr val="accent4"/>
              </a:solidFill>
            </a:endParaRPr>
          </a:p>
        </p:txBody>
      </p:sp>
      <p:sp>
        <p:nvSpPr>
          <p:cNvPr id="12" name="TextBox 11">
            <a:extLst>
              <a:ext uri="{FF2B5EF4-FFF2-40B4-BE49-F238E27FC236}">
                <a16:creationId xmlns:a16="http://schemas.microsoft.com/office/drawing/2014/main" id="{DCCECAB5-AC39-62E1-EEFC-08762A4B9A20}"/>
              </a:ext>
            </a:extLst>
          </p:cNvPr>
          <p:cNvSpPr txBox="1"/>
          <p:nvPr/>
        </p:nvSpPr>
        <p:spPr>
          <a:xfrm>
            <a:off x="8799595" y="5265574"/>
            <a:ext cx="2548142" cy="954107"/>
          </a:xfrm>
          <a:prstGeom prst="rect">
            <a:avLst/>
          </a:prstGeom>
          <a:noFill/>
        </p:spPr>
        <p:txBody>
          <a:bodyPr wrap="square">
            <a:spAutoFit/>
          </a:bodyPr>
          <a:lstStyle/>
          <a:p>
            <a:r>
              <a:rPr lang="en-US" sz="2000" b="1" dirty="0">
                <a:solidFill>
                  <a:schemeClr val="accent4"/>
                </a:solidFill>
                <a:latin typeface="Montserrat-ExtraBold"/>
              </a:rPr>
              <a:t>1,370+</a:t>
            </a:r>
            <a:r>
              <a:rPr lang="en-US" sz="1600" b="1" dirty="0">
                <a:solidFill>
                  <a:schemeClr val="accent4"/>
                </a:solidFill>
                <a:latin typeface="Montserrat-ExtraBold"/>
              </a:rPr>
              <a:t> </a:t>
            </a:r>
            <a:r>
              <a:rPr lang="en-US" sz="1600" dirty="0" err="1">
                <a:solidFill>
                  <a:schemeClr val="accent4"/>
                </a:solidFill>
                <a:latin typeface="Montserrat-ExtraBold"/>
              </a:rPr>
              <a:t>unidades</a:t>
            </a:r>
            <a:endParaRPr lang="en-US" sz="1600" dirty="0">
              <a:solidFill>
                <a:schemeClr val="accent4"/>
              </a:solidFill>
              <a:latin typeface="Montserrat-ExtraBold"/>
            </a:endParaRPr>
          </a:p>
          <a:p>
            <a:r>
              <a:rPr lang="en-US" b="1" dirty="0" err="1">
                <a:solidFill>
                  <a:schemeClr val="accent4"/>
                </a:solidFill>
                <a:latin typeface="Montserrat-ExtraBold"/>
              </a:rPr>
              <a:t>Alquileres</a:t>
            </a:r>
            <a:r>
              <a:rPr lang="en-US" b="1" dirty="0">
                <a:solidFill>
                  <a:schemeClr val="accent4"/>
                </a:solidFill>
                <a:latin typeface="Montserrat-ExtraBold"/>
              </a:rPr>
              <a:t> </a:t>
            </a:r>
            <a:r>
              <a:rPr lang="en-US" b="1" dirty="0" err="1">
                <a:solidFill>
                  <a:schemeClr val="accent4"/>
                </a:solidFill>
                <a:latin typeface="Montserrat-ExtraBold"/>
              </a:rPr>
              <a:t>multifamiliares</a:t>
            </a:r>
            <a:endParaRPr lang="en-US" dirty="0">
              <a:solidFill>
                <a:schemeClr val="accent4"/>
              </a:solidFill>
            </a:endParaRPr>
          </a:p>
        </p:txBody>
      </p:sp>
      <p:cxnSp>
        <p:nvCxnSpPr>
          <p:cNvPr id="18" name="Straight Connector 17">
            <a:extLst>
              <a:ext uri="{FF2B5EF4-FFF2-40B4-BE49-F238E27FC236}">
                <a16:creationId xmlns:a16="http://schemas.microsoft.com/office/drawing/2014/main" id="{EC62E905-37C1-1F91-1804-BF8ECC5562F5}"/>
              </a:ext>
            </a:extLst>
          </p:cNvPr>
          <p:cNvCxnSpPr>
            <a:cxnSpLocks/>
          </p:cNvCxnSpPr>
          <p:nvPr/>
        </p:nvCxnSpPr>
        <p:spPr>
          <a:xfrm>
            <a:off x="3320153" y="5201975"/>
            <a:ext cx="0" cy="7315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4E3550-90D4-5B90-24BD-FFFB468D2904}"/>
              </a:ext>
            </a:extLst>
          </p:cNvPr>
          <p:cNvCxnSpPr>
            <a:cxnSpLocks/>
          </p:cNvCxnSpPr>
          <p:nvPr/>
        </p:nvCxnSpPr>
        <p:spPr>
          <a:xfrm>
            <a:off x="5960572" y="5201975"/>
            <a:ext cx="0" cy="7315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F305A9-F05F-DA2C-303F-1ED12BD972DD}"/>
              </a:ext>
            </a:extLst>
          </p:cNvPr>
          <p:cNvCxnSpPr>
            <a:cxnSpLocks/>
          </p:cNvCxnSpPr>
          <p:nvPr/>
        </p:nvCxnSpPr>
        <p:spPr>
          <a:xfrm>
            <a:off x="8717279" y="5211162"/>
            <a:ext cx="0" cy="73152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68D4431-29E1-294C-8B9E-8313C587218A}"/>
              </a:ext>
            </a:extLst>
          </p:cNvPr>
          <p:cNvGrpSpPr/>
          <p:nvPr/>
        </p:nvGrpSpPr>
        <p:grpSpPr>
          <a:xfrm>
            <a:off x="8848322" y="4393868"/>
            <a:ext cx="758957" cy="738665"/>
            <a:chOff x="8824259" y="2455488"/>
            <a:chExt cx="758957" cy="738665"/>
          </a:xfrm>
        </p:grpSpPr>
        <p:sp>
          <p:nvSpPr>
            <p:cNvPr id="25" name="Rectangle: Rounded Corners 24">
              <a:extLst>
                <a:ext uri="{FF2B5EF4-FFF2-40B4-BE49-F238E27FC236}">
                  <a16:creationId xmlns:a16="http://schemas.microsoft.com/office/drawing/2014/main" id="{43E0E243-E360-E2C5-354B-C40BFA3897AD}"/>
                </a:ext>
              </a:extLst>
            </p:cNvPr>
            <p:cNvSpPr/>
            <p:nvPr/>
          </p:nvSpPr>
          <p:spPr>
            <a:xfrm>
              <a:off x="8824259" y="2455488"/>
              <a:ext cx="758957" cy="738665"/>
            </a:xfrm>
            <a:prstGeom prst="roundRect">
              <a:avLst>
                <a:gd name="adj" fmla="val 1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ity with solid fill">
              <a:extLst>
                <a:ext uri="{FF2B5EF4-FFF2-40B4-BE49-F238E27FC236}">
                  <a16:creationId xmlns:a16="http://schemas.microsoft.com/office/drawing/2014/main" id="{FEB201CF-6442-4DE1-67C6-C49EC9E970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52277" y="2573360"/>
              <a:ext cx="502920" cy="502920"/>
            </a:xfrm>
            <a:prstGeom prst="rect">
              <a:avLst/>
            </a:prstGeom>
          </p:spPr>
        </p:pic>
      </p:grpSp>
      <p:grpSp>
        <p:nvGrpSpPr>
          <p:cNvPr id="27" name="Group 26">
            <a:extLst>
              <a:ext uri="{FF2B5EF4-FFF2-40B4-BE49-F238E27FC236}">
                <a16:creationId xmlns:a16="http://schemas.microsoft.com/office/drawing/2014/main" id="{2D22358B-BE9B-D4D6-2566-F963785862D8}"/>
              </a:ext>
            </a:extLst>
          </p:cNvPr>
          <p:cNvGrpSpPr/>
          <p:nvPr/>
        </p:nvGrpSpPr>
        <p:grpSpPr>
          <a:xfrm>
            <a:off x="6316813" y="4393868"/>
            <a:ext cx="758957" cy="738665"/>
            <a:chOff x="8824259" y="2455488"/>
            <a:chExt cx="758957" cy="738665"/>
          </a:xfrm>
        </p:grpSpPr>
        <p:sp>
          <p:nvSpPr>
            <p:cNvPr id="28" name="Rectangle: Rounded Corners 27">
              <a:extLst>
                <a:ext uri="{FF2B5EF4-FFF2-40B4-BE49-F238E27FC236}">
                  <a16:creationId xmlns:a16="http://schemas.microsoft.com/office/drawing/2014/main" id="{C51E2ED6-00CC-596C-35AB-1B6CD46CD232}"/>
                </a:ext>
              </a:extLst>
            </p:cNvPr>
            <p:cNvSpPr/>
            <p:nvPr/>
          </p:nvSpPr>
          <p:spPr>
            <a:xfrm>
              <a:off x="8824259" y="2455488"/>
              <a:ext cx="758957" cy="738665"/>
            </a:xfrm>
            <a:prstGeom prst="roundRect">
              <a:avLst>
                <a:gd name="adj" fmla="val 1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Modern architecture with solid fill">
              <a:extLst>
                <a:ext uri="{FF2B5EF4-FFF2-40B4-BE49-F238E27FC236}">
                  <a16:creationId xmlns:a16="http://schemas.microsoft.com/office/drawing/2014/main" id="{7802716C-D377-8424-1DCB-7AF5C556D4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52277" y="2573360"/>
              <a:ext cx="502920" cy="502920"/>
            </a:xfrm>
            <a:prstGeom prst="rect">
              <a:avLst/>
            </a:prstGeom>
          </p:spPr>
        </p:pic>
      </p:grpSp>
      <p:grpSp>
        <p:nvGrpSpPr>
          <p:cNvPr id="30" name="Group 29">
            <a:extLst>
              <a:ext uri="{FF2B5EF4-FFF2-40B4-BE49-F238E27FC236}">
                <a16:creationId xmlns:a16="http://schemas.microsoft.com/office/drawing/2014/main" id="{627CF7A2-FCC0-961C-6740-C18A80AD24C4}"/>
              </a:ext>
            </a:extLst>
          </p:cNvPr>
          <p:cNvGrpSpPr/>
          <p:nvPr/>
        </p:nvGrpSpPr>
        <p:grpSpPr>
          <a:xfrm>
            <a:off x="3731629" y="4393868"/>
            <a:ext cx="758957" cy="738665"/>
            <a:chOff x="8824259" y="2455488"/>
            <a:chExt cx="758957" cy="738665"/>
          </a:xfrm>
        </p:grpSpPr>
        <p:sp>
          <p:nvSpPr>
            <p:cNvPr id="31" name="Rectangle: Rounded Corners 30">
              <a:extLst>
                <a:ext uri="{FF2B5EF4-FFF2-40B4-BE49-F238E27FC236}">
                  <a16:creationId xmlns:a16="http://schemas.microsoft.com/office/drawing/2014/main" id="{B44F147C-3994-612E-0D6A-18497C805BAB}"/>
                </a:ext>
              </a:extLst>
            </p:cNvPr>
            <p:cNvSpPr/>
            <p:nvPr/>
          </p:nvSpPr>
          <p:spPr>
            <a:xfrm>
              <a:off x="8824259" y="2455488"/>
              <a:ext cx="758957" cy="738665"/>
            </a:xfrm>
            <a:prstGeom prst="roundRect">
              <a:avLst>
                <a:gd name="adj" fmla="val 1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Store with solid fill">
              <a:extLst>
                <a:ext uri="{FF2B5EF4-FFF2-40B4-BE49-F238E27FC236}">
                  <a16:creationId xmlns:a16="http://schemas.microsoft.com/office/drawing/2014/main" id="{EF977372-060C-6AE8-5621-FA6255D02C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952277" y="2573360"/>
              <a:ext cx="502920" cy="502920"/>
            </a:xfrm>
            <a:prstGeom prst="rect">
              <a:avLst/>
            </a:prstGeom>
          </p:spPr>
        </p:pic>
      </p:grpSp>
      <p:grpSp>
        <p:nvGrpSpPr>
          <p:cNvPr id="33" name="Group 32">
            <a:extLst>
              <a:ext uri="{FF2B5EF4-FFF2-40B4-BE49-F238E27FC236}">
                <a16:creationId xmlns:a16="http://schemas.microsoft.com/office/drawing/2014/main" id="{106866E4-3B13-0DDA-81BC-8F45FC227ABE}"/>
              </a:ext>
            </a:extLst>
          </p:cNvPr>
          <p:cNvGrpSpPr/>
          <p:nvPr/>
        </p:nvGrpSpPr>
        <p:grpSpPr>
          <a:xfrm>
            <a:off x="1082842" y="4393868"/>
            <a:ext cx="758957" cy="738665"/>
            <a:chOff x="8824259" y="2455488"/>
            <a:chExt cx="758957" cy="738665"/>
          </a:xfrm>
        </p:grpSpPr>
        <p:sp>
          <p:nvSpPr>
            <p:cNvPr id="34" name="Rectangle: Rounded Corners 33">
              <a:extLst>
                <a:ext uri="{FF2B5EF4-FFF2-40B4-BE49-F238E27FC236}">
                  <a16:creationId xmlns:a16="http://schemas.microsoft.com/office/drawing/2014/main" id="{DD539884-A203-4A53-4154-DC3653C49AC2}"/>
                </a:ext>
              </a:extLst>
            </p:cNvPr>
            <p:cNvSpPr/>
            <p:nvPr/>
          </p:nvSpPr>
          <p:spPr>
            <a:xfrm>
              <a:off x="8824259" y="2455488"/>
              <a:ext cx="758957" cy="738665"/>
            </a:xfrm>
            <a:prstGeom prst="roundRect">
              <a:avLst>
                <a:gd name="adj" fmla="val 1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Work from home desk with solid fill">
              <a:extLst>
                <a:ext uri="{FF2B5EF4-FFF2-40B4-BE49-F238E27FC236}">
                  <a16:creationId xmlns:a16="http://schemas.microsoft.com/office/drawing/2014/main" id="{DA2B31AD-AFF4-F182-0D0B-AB57E877A4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952277" y="2573360"/>
              <a:ext cx="502920" cy="502920"/>
            </a:xfrm>
            <a:prstGeom prst="rect">
              <a:avLst/>
            </a:prstGeom>
          </p:spPr>
        </p:pic>
      </p:grpSp>
      <p:sp>
        <p:nvSpPr>
          <p:cNvPr id="3" name="TextBox 2">
            <a:extLst>
              <a:ext uri="{FF2B5EF4-FFF2-40B4-BE49-F238E27FC236}">
                <a16:creationId xmlns:a16="http://schemas.microsoft.com/office/drawing/2014/main" id="{65DD9265-3D96-8F32-F976-C152E31373E7}"/>
              </a:ext>
            </a:extLst>
          </p:cNvPr>
          <p:cNvSpPr txBox="1"/>
          <p:nvPr/>
        </p:nvSpPr>
        <p:spPr>
          <a:xfrm>
            <a:off x="783303" y="751250"/>
            <a:ext cx="5987611"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Vistazo</a:t>
            </a:r>
            <a:r>
              <a:rPr lang="en-US" sz="1400" dirty="0">
                <a:latin typeface="Lora" pitchFamily="2" charset="0"/>
              </a:rPr>
              <a:t> del Mercado</a:t>
            </a:r>
          </a:p>
          <a:p>
            <a:pPr marL="0" marR="0" algn="l">
              <a:lnSpc>
                <a:spcPct val="115000"/>
              </a:lnSpc>
              <a:tabLst>
                <a:tab pos="574040" algn="l"/>
              </a:tabLst>
            </a:pPr>
            <a:r>
              <a:rPr lang="en-US" sz="2800" dirty="0">
                <a:latin typeface="Montserrat Light" panose="00000400000000000000" pitchFamily="2" charset="0"/>
              </a:rPr>
              <a:t>Mercado de Kansas City, Kansas </a:t>
            </a:r>
          </a:p>
        </p:txBody>
      </p:sp>
      <p:sp>
        <p:nvSpPr>
          <p:cNvPr id="14" name="TextBox 13">
            <a:extLst>
              <a:ext uri="{FF2B5EF4-FFF2-40B4-BE49-F238E27FC236}">
                <a16:creationId xmlns:a16="http://schemas.microsoft.com/office/drawing/2014/main" id="{70A3ECD1-B5BF-C2F6-7AE2-6B8924BE6A96}"/>
              </a:ext>
            </a:extLst>
          </p:cNvPr>
          <p:cNvSpPr txBox="1"/>
          <p:nvPr/>
        </p:nvSpPr>
        <p:spPr>
          <a:xfrm>
            <a:off x="804567" y="1851229"/>
            <a:ext cx="7555413" cy="1860061"/>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Este vistazo del mercado destaca métricas cruciales que ayudan a articular las condiciones inmobiliarias comerciales. Las métricas incluyen la oferta general y el inventario, las tendencias de alquiler, las tendencias de vacantes y la absorción. </a:t>
            </a:r>
          </a:p>
          <a:p>
            <a:pPr marR="0" lvl="0">
              <a:lnSpc>
                <a:spcPct val="110000"/>
              </a:lnSpc>
              <a:spcBef>
                <a:spcPts val="600"/>
              </a:spcBef>
              <a:spcAft>
                <a:spcPts val="600"/>
              </a:spcAft>
              <a:tabLst>
                <a:tab pos="574040" algn="l"/>
              </a:tabLst>
            </a:pPr>
            <a:r>
              <a:rPr lang="es-ES" sz="1200" dirty="0">
                <a:latin typeface="Lora" pitchFamily="2" charset="0"/>
              </a:rPr>
              <a:t>En general, Kansas City, Kansas, ofrece opciones de bienes raíces más asequibles dentro de la región mayor, con alquileres más bajos de oficinas, locales comerciales y sitios industriales y tasas de vacantes usualmente más bajas. Si bien el desarrollo de oficinas y comercios minoristas se ha visto limitado en los últimos años, el mercado industrial de Kansas City, Kansas es el más activo de los rubros comerciales, con niveles elevados de absorción en los últimos 5 años. </a:t>
            </a:r>
          </a:p>
        </p:txBody>
      </p:sp>
      <p:sp>
        <p:nvSpPr>
          <p:cNvPr id="2" name="TextBox 1">
            <a:extLst>
              <a:ext uri="{FF2B5EF4-FFF2-40B4-BE49-F238E27FC236}">
                <a16:creationId xmlns:a16="http://schemas.microsoft.com/office/drawing/2014/main" id="{4A23AE13-2BA9-140D-ED28-1A6CA2AF4C66}"/>
              </a:ext>
            </a:extLst>
          </p:cNvPr>
          <p:cNvSpPr txBox="1"/>
          <p:nvPr/>
        </p:nvSpPr>
        <p:spPr>
          <a:xfrm>
            <a:off x="815200" y="3860947"/>
            <a:ext cx="4245894" cy="291170"/>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200" b="1" dirty="0" err="1">
                <a:latin typeface="Lora" pitchFamily="2" charset="0"/>
              </a:rPr>
              <a:t>Oferta</a:t>
            </a:r>
            <a:r>
              <a:rPr lang="en-US" sz="1200" b="1" dirty="0">
                <a:latin typeface="Lora" pitchFamily="2" charset="0"/>
              </a:rPr>
              <a:t> </a:t>
            </a:r>
            <a:r>
              <a:rPr lang="en-US" sz="1200" b="1" dirty="0" err="1">
                <a:latin typeface="Lora" pitchFamily="2" charset="0"/>
              </a:rPr>
              <a:t>Inmobiliaria</a:t>
            </a:r>
            <a:r>
              <a:rPr lang="en-US" sz="1200" b="1" dirty="0">
                <a:latin typeface="Lora" pitchFamily="2" charset="0"/>
              </a:rPr>
              <a:t> </a:t>
            </a:r>
            <a:r>
              <a:rPr lang="en-US" sz="1200" b="1" dirty="0" err="1">
                <a:latin typeface="Lora" pitchFamily="2" charset="0"/>
              </a:rPr>
              <a:t>Comercial</a:t>
            </a:r>
            <a:r>
              <a:rPr lang="en-US" sz="1200" b="1" dirty="0">
                <a:latin typeface="Lora" pitchFamily="2" charset="0"/>
              </a:rPr>
              <a:t> de Kansas City, Kansas: </a:t>
            </a:r>
          </a:p>
        </p:txBody>
      </p:sp>
      <p:sp>
        <p:nvSpPr>
          <p:cNvPr id="4" name="TextBox 3">
            <a:extLst>
              <a:ext uri="{FF2B5EF4-FFF2-40B4-BE49-F238E27FC236}">
                <a16:creationId xmlns:a16="http://schemas.microsoft.com/office/drawing/2014/main" id="{E9C9D3D0-3753-0234-DACE-094FDCB0C8D0}"/>
              </a:ext>
            </a:extLst>
          </p:cNvPr>
          <p:cNvSpPr txBox="1"/>
          <p:nvPr/>
        </p:nvSpPr>
        <p:spPr>
          <a:xfrm>
            <a:off x="143435" y="6415991"/>
            <a:ext cx="6344451" cy="338554"/>
          </a:xfrm>
          <a:prstGeom prst="rect">
            <a:avLst/>
          </a:prstGeom>
          <a:noFill/>
        </p:spPr>
        <p:txBody>
          <a:bodyPr wrap="square">
            <a:spAutoFit/>
          </a:bodyPr>
          <a:lstStyle/>
          <a:p>
            <a:r>
              <a:rPr lang="es-ES" sz="800" i="1" dirty="0">
                <a:latin typeface="Lora" pitchFamily="2" charset="0"/>
              </a:rPr>
              <a:t>Nota:  La oferta inmobiliaria anterior refleja el inventario de marzo de 2023. </a:t>
            </a:r>
          </a:p>
          <a:p>
            <a:r>
              <a:rPr lang="es-ES" sz="800" i="1" dirty="0">
                <a:latin typeface="Lora" pitchFamily="2" charset="0"/>
              </a:rPr>
              <a:t>Fuente:  Costar (2023)</a:t>
            </a:r>
          </a:p>
        </p:txBody>
      </p:sp>
      <p:pic>
        <p:nvPicPr>
          <p:cNvPr id="5" name="Graphic 4">
            <a:extLst>
              <a:ext uri="{FF2B5EF4-FFF2-40B4-BE49-F238E27FC236}">
                <a16:creationId xmlns:a16="http://schemas.microsoft.com/office/drawing/2014/main" id="{57B0219D-9F0F-98F6-1F6E-EBC0A799A5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08697" y="211048"/>
            <a:ext cx="631057" cy="627289"/>
          </a:xfrm>
          <a:prstGeom prst="rect">
            <a:avLst/>
          </a:prstGeom>
        </p:spPr>
      </p:pic>
    </p:spTree>
    <p:extLst>
      <p:ext uri="{BB962C8B-B14F-4D97-AF65-F5344CB8AC3E}">
        <p14:creationId xmlns:p14="http://schemas.microsoft.com/office/powerpoint/2010/main" val="73846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9B66C3D-E3FE-7875-A767-4E9EEA43FEDA}"/>
              </a:ext>
            </a:extLst>
          </p:cNvPr>
          <p:cNvSpPr txBox="1"/>
          <p:nvPr/>
        </p:nvSpPr>
        <p:spPr>
          <a:xfrm>
            <a:off x="783302" y="960292"/>
            <a:ext cx="5394960" cy="3796745"/>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2800" dirty="0">
                <a:latin typeface="Montserrat Light" panose="00000400000000000000" pitchFamily="2" charset="0"/>
              </a:rPr>
              <a:t>Mercado de </a:t>
            </a:r>
            <a:r>
              <a:rPr lang="en-US" sz="2800" dirty="0" err="1">
                <a:latin typeface="Montserrat Light" panose="00000400000000000000" pitchFamily="2" charset="0"/>
              </a:rPr>
              <a:t>Oficinas</a:t>
            </a:r>
            <a:endParaRPr lang="en-US" sz="2800" dirty="0">
              <a:latin typeface="Montserrat Light" panose="00000400000000000000" pitchFamily="2" charset="0"/>
            </a:endParaRPr>
          </a:p>
          <a:p>
            <a:pPr marL="0" marR="0" algn="l">
              <a:lnSpc>
                <a:spcPct val="115000"/>
              </a:lnSpc>
              <a:spcBef>
                <a:spcPts val="600"/>
              </a:spcBef>
              <a:spcAft>
                <a:spcPts val="600"/>
              </a:spcAft>
              <a:tabLst>
                <a:tab pos="574040" algn="l"/>
              </a:tabLst>
            </a:pPr>
            <a:r>
              <a:rPr lang="es-ES" sz="1200" dirty="0">
                <a:latin typeface="Lora" pitchFamily="2" charset="0"/>
              </a:rPr>
              <a:t>El mercado de oficinas de Kansas City, Kansas, incluye 5 millones de pies cuadrados o aproximadamente el 4 % de la oferta de la región. En comparación, la oferta de oficinas de Overland Park y Kansas City representan el 20 % y el 47 % de la oferta regional, respectivamente.</a:t>
            </a:r>
          </a:p>
          <a:p>
            <a:pPr marL="0" marR="0" algn="l">
              <a:lnSpc>
                <a:spcPct val="115000"/>
              </a:lnSpc>
              <a:spcBef>
                <a:spcPts val="600"/>
              </a:spcBef>
              <a:spcAft>
                <a:spcPts val="600"/>
              </a:spcAft>
              <a:tabLst>
                <a:tab pos="574040" algn="l"/>
              </a:tabLst>
            </a:pPr>
            <a:r>
              <a:rPr lang="es-ES" sz="1200" dirty="0">
                <a:latin typeface="Lora" pitchFamily="2" charset="0"/>
              </a:rPr>
              <a:t>El mercado de oficinas de Kansas City, Kansas, ha visto limitaciones en las construcciones nuevas desde el 2017. Con una proporción relativamente limitada de espacio de oficinas de Clase A (de alta calidad o nuevas), Kansas City, Kansas, es significativamente más asequible que la mayoría de los demás submercados de oficinas en el área metropolitana. Desde el 2016, la demanda de oficinas ha visto una ligera tendencia al alza, impulsando los alquileres al alza y la tasa de vacantes de oficinas en toda la ciudad a un saludable 5 % para el 2022.</a:t>
            </a:r>
          </a:p>
          <a:p>
            <a:pPr marR="0" lvl="0">
              <a:lnSpc>
                <a:spcPct val="115000"/>
              </a:lnSpc>
              <a:spcBef>
                <a:spcPts val="600"/>
              </a:spcBef>
              <a:spcAft>
                <a:spcPts val="600"/>
              </a:spcAft>
              <a:tabLst>
                <a:tab pos="574040" algn="l"/>
              </a:tabLst>
            </a:pPr>
            <a:r>
              <a:rPr lang="en-US" sz="1200" dirty="0">
                <a:latin typeface="Lora" pitchFamily="2" charset="0"/>
              </a:rPr>
              <a:t>.</a:t>
            </a:r>
          </a:p>
        </p:txBody>
      </p:sp>
      <p:graphicFrame>
        <p:nvGraphicFramePr>
          <p:cNvPr id="14" name="Chart 13">
            <a:extLst>
              <a:ext uri="{FF2B5EF4-FFF2-40B4-BE49-F238E27FC236}">
                <a16:creationId xmlns:a16="http://schemas.microsoft.com/office/drawing/2014/main" id="{12719D74-48F6-5C6B-E3BC-F7431EFF4EFF}"/>
              </a:ext>
            </a:extLst>
          </p:cNvPr>
          <p:cNvGraphicFramePr/>
          <p:nvPr>
            <p:extLst>
              <p:ext uri="{D42A27DB-BD31-4B8C-83A1-F6EECF244321}">
                <p14:modId xmlns:p14="http://schemas.microsoft.com/office/powerpoint/2010/main" val="1461704810"/>
              </p:ext>
            </p:extLst>
          </p:nvPr>
        </p:nvGraphicFramePr>
        <p:xfrm>
          <a:off x="6985291" y="979851"/>
          <a:ext cx="4655419" cy="238043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D6B975AD-3B10-176A-A139-98908F19B09C}"/>
              </a:ext>
            </a:extLst>
          </p:cNvPr>
          <p:cNvSpPr txBox="1"/>
          <p:nvPr/>
        </p:nvSpPr>
        <p:spPr>
          <a:xfrm>
            <a:off x="7056743" y="619599"/>
            <a:ext cx="3032137" cy="291170"/>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200" b="1" dirty="0" err="1">
                <a:latin typeface="Lora" pitchFamily="2" charset="0"/>
              </a:rPr>
              <a:t>Tendencias</a:t>
            </a:r>
            <a:r>
              <a:rPr lang="en-US" sz="1200" b="1" dirty="0">
                <a:latin typeface="Lora" pitchFamily="2" charset="0"/>
              </a:rPr>
              <a:t> de </a:t>
            </a:r>
            <a:r>
              <a:rPr lang="en-US" sz="1200" b="1" dirty="0" err="1">
                <a:latin typeface="Lora" pitchFamily="2" charset="0"/>
              </a:rPr>
              <a:t>Alquiler</a:t>
            </a:r>
            <a:r>
              <a:rPr lang="en-US" sz="1200" b="1" dirty="0">
                <a:latin typeface="Lora" pitchFamily="2" charset="0"/>
              </a:rPr>
              <a:t> de </a:t>
            </a:r>
            <a:r>
              <a:rPr lang="en-US" sz="1200" b="1" dirty="0" err="1">
                <a:latin typeface="Lora" pitchFamily="2" charset="0"/>
              </a:rPr>
              <a:t>Oficinas</a:t>
            </a:r>
            <a:r>
              <a:rPr lang="en-US" sz="1200" b="1" dirty="0">
                <a:latin typeface="Lora" pitchFamily="2" charset="0"/>
              </a:rPr>
              <a:t> </a:t>
            </a:r>
          </a:p>
        </p:txBody>
      </p:sp>
      <p:graphicFrame>
        <p:nvGraphicFramePr>
          <p:cNvPr id="16" name="Chart 15">
            <a:extLst>
              <a:ext uri="{FF2B5EF4-FFF2-40B4-BE49-F238E27FC236}">
                <a16:creationId xmlns:a16="http://schemas.microsoft.com/office/drawing/2014/main" id="{93F2567E-861D-CC7C-8C3C-F965EDC061CF}"/>
              </a:ext>
            </a:extLst>
          </p:cNvPr>
          <p:cNvGraphicFramePr/>
          <p:nvPr>
            <p:extLst>
              <p:ext uri="{D42A27DB-BD31-4B8C-83A1-F6EECF244321}">
                <p14:modId xmlns:p14="http://schemas.microsoft.com/office/powerpoint/2010/main" val="468070072"/>
              </p:ext>
            </p:extLst>
          </p:nvPr>
        </p:nvGraphicFramePr>
        <p:xfrm>
          <a:off x="7056743" y="3720533"/>
          <a:ext cx="4464586" cy="27113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7F3B07C3-E725-A4D6-D253-7CDB4EDE1F18}"/>
              </a:ext>
            </a:extLst>
          </p:cNvPr>
          <p:cNvSpPr txBox="1"/>
          <p:nvPr/>
        </p:nvSpPr>
        <p:spPr>
          <a:xfrm>
            <a:off x="7056743" y="3429363"/>
            <a:ext cx="3032136" cy="291170"/>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200" b="1" dirty="0">
                <a:latin typeface="Lora" pitchFamily="2" charset="0"/>
              </a:rPr>
              <a:t>Tasa de </a:t>
            </a:r>
            <a:r>
              <a:rPr lang="en-US" sz="1200" b="1" dirty="0" err="1">
                <a:latin typeface="Lora" pitchFamily="2" charset="0"/>
              </a:rPr>
              <a:t>Vacantes</a:t>
            </a:r>
            <a:r>
              <a:rPr lang="en-US" sz="1200" b="1" dirty="0">
                <a:latin typeface="Lora" pitchFamily="2" charset="0"/>
              </a:rPr>
              <a:t> de </a:t>
            </a:r>
            <a:r>
              <a:rPr lang="en-US" sz="1200" b="1" dirty="0" err="1">
                <a:latin typeface="Lora" pitchFamily="2" charset="0"/>
              </a:rPr>
              <a:t>Oficina</a:t>
            </a:r>
            <a:r>
              <a:rPr lang="en-US" sz="1200" b="1" dirty="0">
                <a:latin typeface="Lora" pitchFamily="2" charset="0"/>
              </a:rPr>
              <a:t> </a:t>
            </a:r>
          </a:p>
        </p:txBody>
      </p:sp>
      <p:sp>
        <p:nvSpPr>
          <p:cNvPr id="21" name="TextBox 20">
            <a:extLst>
              <a:ext uri="{FF2B5EF4-FFF2-40B4-BE49-F238E27FC236}">
                <a16:creationId xmlns:a16="http://schemas.microsoft.com/office/drawing/2014/main" id="{0E25993F-C594-CE46-C520-57C89EEF47D6}"/>
              </a:ext>
            </a:extLst>
          </p:cNvPr>
          <p:cNvSpPr txBox="1"/>
          <p:nvPr/>
        </p:nvSpPr>
        <p:spPr>
          <a:xfrm>
            <a:off x="143435" y="6415991"/>
            <a:ext cx="6344451" cy="461665"/>
          </a:xfrm>
          <a:prstGeom prst="rect">
            <a:avLst/>
          </a:prstGeom>
          <a:noFill/>
        </p:spPr>
        <p:txBody>
          <a:bodyPr wrap="square">
            <a:spAutoFit/>
          </a:bodyPr>
          <a:lstStyle/>
          <a:p>
            <a:r>
              <a:rPr lang="es-ES" sz="800" i="1" dirty="0">
                <a:latin typeface="Lora" pitchFamily="2" charset="0"/>
              </a:rPr>
              <a:t>Nota:  Los datos sobre el alquiler de oficinas reflejan el alquiler bruto. La tasa de vacantes incluye tanto los datos directos como los de subarrendamiento. Los datos reflejan todas las clases de oficina.</a:t>
            </a:r>
          </a:p>
          <a:p>
            <a:r>
              <a:rPr lang="es-ES" sz="800" i="1" dirty="0">
                <a:latin typeface="Lora" pitchFamily="2" charset="0"/>
              </a:rPr>
              <a:t>Fuente:  Costar (2023)</a:t>
            </a:r>
          </a:p>
        </p:txBody>
      </p:sp>
      <p:graphicFrame>
        <p:nvGraphicFramePr>
          <p:cNvPr id="22" name="Table 16">
            <a:extLst>
              <a:ext uri="{FF2B5EF4-FFF2-40B4-BE49-F238E27FC236}">
                <a16:creationId xmlns:a16="http://schemas.microsoft.com/office/drawing/2014/main" id="{04B6F87C-2110-EBA5-708D-11E381B3D4EC}"/>
              </a:ext>
            </a:extLst>
          </p:cNvPr>
          <p:cNvGraphicFramePr>
            <a:graphicFrameLocks noGrp="1"/>
          </p:cNvGraphicFramePr>
          <p:nvPr>
            <p:extLst>
              <p:ext uri="{D42A27DB-BD31-4B8C-83A1-F6EECF244321}">
                <p14:modId xmlns:p14="http://schemas.microsoft.com/office/powerpoint/2010/main" val="4093178125"/>
              </p:ext>
            </p:extLst>
          </p:nvPr>
        </p:nvGraphicFramePr>
        <p:xfrm>
          <a:off x="832901" y="4494008"/>
          <a:ext cx="5781260" cy="1733740"/>
        </p:xfrm>
        <a:graphic>
          <a:graphicData uri="http://schemas.openxmlformats.org/drawingml/2006/table">
            <a:tbl>
              <a:tblPr firstRow="1" bandRow="1">
                <a:tableStyleId>{5C22544A-7EE6-4342-B048-85BDC9FD1C3A}</a:tableStyleId>
              </a:tblPr>
              <a:tblGrid>
                <a:gridCol w="2247756">
                  <a:extLst>
                    <a:ext uri="{9D8B030D-6E8A-4147-A177-3AD203B41FA5}">
                      <a16:colId xmlns:a16="http://schemas.microsoft.com/office/drawing/2014/main" val="2054654852"/>
                    </a:ext>
                  </a:extLst>
                </a:gridCol>
                <a:gridCol w="1996814">
                  <a:extLst>
                    <a:ext uri="{9D8B030D-6E8A-4147-A177-3AD203B41FA5}">
                      <a16:colId xmlns:a16="http://schemas.microsoft.com/office/drawing/2014/main" val="2948744269"/>
                    </a:ext>
                  </a:extLst>
                </a:gridCol>
                <a:gridCol w="1536690">
                  <a:extLst>
                    <a:ext uri="{9D8B030D-6E8A-4147-A177-3AD203B41FA5}">
                      <a16:colId xmlns:a16="http://schemas.microsoft.com/office/drawing/2014/main" val="1963106833"/>
                    </a:ext>
                  </a:extLst>
                </a:gridCol>
              </a:tblGrid>
              <a:tr h="282276">
                <a:tc>
                  <a:txBody>
                    <a:bodyPr/>
                    <a:lstStyle/>
                    <a:p>
                      <a:r>
                        <a:rPr lang="es-ES" sz="1200" dirty="0">
                          <a:solidFill>
                            <a:schemeClr val="tx1"/>
                          </a:solidFill>
                          <a:latin typeface="Lora" pitchFamily="2" charset="0"/>
                        </a:rPr>
                        <a:t>5 años de absorción neta </a:t>
                      </a:r>
                      <a:endParaRPr lang="en-US" sz="1200" dirty="0">
                        <a:solidFill>
                          <a:schemeClr val="tx1"/>
                        </a:solidFill>
                        <a:latin typeface="Lora" pitchFamily="2" charset="0"/>
                      </a:endParaRPr>
                    </a:p>
                  </a:txBody>
                  <a:tcPr anchor="ctr">
                    <a:solidFill>
                      <a:schemeClr val="bg1">
                        <a:lumMod val="85000"/>
                      </a:schemeClr>
                    </a:solidFill>
                  </a:tcPr>
                </a:tc>
                <a:tc>
                  <a:txBody>
                    <a:bodyPr/>
                    <a:lstStyle/>
                    <a:p>
                      <a:r>
                        <a:rPr lang="es-ES" sz="1200" dirty="0">
                          <a:solidFill>
                            <a:schemeClr val="tx1"/>
                          </a:solidFill>
                          <a:latin typeface="Lora" pitchFamily="2" charset="0"/>
                        </a:rPr>
                        <a:t>Promedio Acumulativo a 5 Años</a:t>
                      </a:r>
                      <a:endParaRPr lang="en-US" sz="1200" dirty="0">
                        <a:solidFill>
                          <a:schemeClr val="tx1"/>
                        </a:solidFill>
                        <a:latin typeface="Lora" pitchFamily="2" charset="0"/>
                      </a:endParaRPr>
                    </a:p>
                  </a:txBody>
                  <a:tcPr anchor="ctr">
                    <a:solidFill>
                      <a:schemeClr val="bg1">
                        <a:lumMod val="85000"/>
                      </a:schemeClr>
                    </a:solidFill>
                  </a:tcPr>
                </a:tc>
                <a:tc>
                  <a:txBody>
                    <a:bodyPr/>
                    <a:lstStyle/>
                    <a:p>
                      <a:r>
                        <a:rPr lang="en-US" sz="1200" dirty="0" err="1">
                          <a:solidFill>
                            <a:schemeClr val="tx1"/>
                          </a:solidFill>
                          <a:latin typeface="Lora" pitchFamily="2" charset="0"/>
                        </a:rPr>
                        <a:t>Promedio</a:t>
                      </a:r>
                      <a:r>
                        <a:rPr lang="en-US" sz="1200" dirty="0">
                          <a:solidFill>
                            <a:schemeClr val="tx1"/>
                          </a:solidFill>
                          <a:latin typeface="Lora" pitchFamily="2" charset="0"/>
                        </a:rPr>
                        <a:t> </a:t>
                      </a:r>
                      <a:r>
                        <a:rPr lang="en-US" sz="1200" dirty="0" err="1">
                          <a:solidFill>
                            <a:schemeClr val="tx1"/>
                          </a:solidFill>
                          <a:latin typeface="Lora" pitchFamily="2" charset="0"/>
                        </a:rPr>
                        <a:t>Anual</a:t>
                      </a:r>
                      <a:endParaRPr lang="en-US" sz="1200" dirty="0">
                        <a:solidFill>
                          <a:schemeClr val="tx1"/>
                        </a:solidFill>
                        <a:latin typeface="Lora" pitchFamily="2" charset="0"/>
                      </a:endParaRPr>
                    </a:p>
                  </a:txBody>
                  <a:tcPr anchor="ctr">
                    <a:solidFill>
                      <a:schemeClr val="bg1">
                        <a:lumMod val="85000"/>
                      </a:schemeClr>
                    </a:solidFill>
                  </a:tcPr>
                </a:tc>
                <a:extLst>
                  <a:ext uri="{0D108BD9-81ED-4DB2-BD59-A6C34878D82A}">
                    <a16:rowId xmlns:a16="http://schemas.microsoft.com/office/drawing/2014/main" val="3830692315"/>
                  </a:ext>
                </a:extLst>
              </a:tr>
              <a:tr h="319135">
                <a:tc>
                  <a:txBody>
                    <a:bodyPr/>
                    <a:lstStyle/>
                    <a:p>
                      <a:r>
                        <a:rPr lang="en-US" sz="1200" b="1" dirty="0">
                          <a:solidFill>
                            <a:schemeClr val="tx1"/>
                          </a:solidFill>
                          <a:latin typeface="Lora" pitchFamily="2" charset="0"/>
                        </a:rPr>
                        <a:t>Kansas City, KS</a:t>
                      </a: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Lora" pitchFamily="2" charset="0"/>
                        </a:rPr>
                        <a:t>42,842 SF</a:t>
                      </a: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Lora" pitchFamily="2" charset="0"/>
                        </a:rPr>
                        <a:t>8,568 SF</a:t>
                      </a:r>
                    </a:p>
                  </a:txBody>
                  <a:tcPr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20190"/>
                  </a:ext>
                </a:extLst>
              </a:tr>
              <a:tr h="319135">
                <a:tc>
                  <a:txBody>
                    <a:bodyPr/>
                    <a:lstStyle/>
                    <a:p>
                      <a:r>
                        <a:rPr lang="en-US" sz="1200" dirty="0">
                          <a:latin typeface="Lora" pitchFamily="2" charset="0"/>
                        </a:rPr>
                        <a:t>Kansas City, MO</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-516,453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-103,291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143444"/>
                  </a:ext>
                </a:extLst>
              </a:tr>
              <a:tr h="319135">
                <a:tc>
                  <a:txBody>
                    <a:bodyPr/>
                    <a:lstStyle/>
                    <a:p>
                      <a:r>
                        <a:rPr lang="en-US" sz="1200" dirty="0">
                          <a:latin typeface="Lora" pitchFamily="2" charset="0"/>
                        </a:rPr>
                        <a:t>Overland Park, KS</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-673,782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-134,756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411914"/>
                  </a:ext>
                </a:extLst>
              </a:tr>
              <a:tr h="319135">
                <a:tc>
                  <a:txBody>
                    <a:bodyPr/>
                    <a:lstStyle/>
                    <a:p>
                      <a:r>
                        <a:rPr lang="en-US" sz="1200" dirty="0" err="1">
                          <a:latin typeface="Lora" pitchFamily="2" charset="0"/>
                        </a:rPr>
                        <a:t>Región</a:t>
                      </a:r>
                      <a:endParaRPr lang="en-US" sz="1200" dirty="0">
                        <a:latin typeface="Lora" pitchFamily="2" charset="0"/>
                      </a:endParaRP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-1,188,019 SF</a:t>
                      </a: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-237,604 SF</a:t>
                      </a:r>
                    </a:p>
                  </a:txBody>
                  <a:tcPr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5069174"/>
                  </a:ext>
                </a:extLst>
              </a:tr>
            </a:tbl>
          </a:graphicData>
        </a:graphic>
      </p:graphicFrame>
      <p:grpSp>
        <p:nvGrpSpPr>
          <p:cNvPr id="26" name="Group 25">
            <a:extLst>
              <a:ext uri="{FF2B5EF4-FFF2-40B4-BE49-F238E27FC236}">
                <a16:creationId xmlns:a16="http://schemas.microsoft.com/office/drawing/2014/main" id="{6C0C3BC8-52CC-C1C5-77C7-D13B1558D0E8}"/>
              </a:ext>
            </a:extLst>
          </p:cNvPr>
          <p:cNvGrpSpPr/>
          <p:nvPr/>
        </p:nvGrpSpPr>
        <p:grpSpPr>
          <a:xfrm>
            <a:off x="878621" y="433971"/>
            <a:ext cx="502920" cy="502920"/>
            <a:chOff x="8824259" y="2455488"/>
            <a:chExt cx="758957" cy="738665"/>
          </a:xfrm>
        </p:grpSpPr>
        <p:sp>
          <p:nvSpPr>
            <p:cNvPr id="27" name="Rectangle: Rounded Corners 26">
              <a:extLst>
                <a:ext uri="{FF2B5EF4-FFF2-40B4-BE49-F238E27FC236}">
                  <a16:creationId xmlns:a16="http://schemas.microsoft.com/office/drawing/2014/main" id="{5CDA67DE-CFC0-C80F-E0B1-3EBE3AE1B289}"/>
                </a:ext>
              </a:extLst>
            </p:cNvPr>
            <p:cNvSpPr/>
            <p:nvPr/>
          </p:nvSpPr>
          <p:spPr>
            <a:xfrm>
              <a:off x="8824259" y="2455488"/>
              <a:ext cx="758957" cy="738665"/>
            </a:xfrm>
            <a:prstGeom prst="roundRect">
              <a:avLst>
                <a:gd name="adj" fmla="val 1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Work from home desk with solid fill">
              <a:extLst>
                <a:ext uri="{FF2B5EF4-FFF2-40B4-BE49-F238E27FC236}">
                  <a16:creationId xmlns:a16="http://schemas.microsoft.com/office/drawing/2014/main" id="{EECF88CE-1B9A-502A-1437-F470ACD549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52278" y="2580082"/>
              <a:ext cx="502920" cy="489474"/>
            </a:xfrm>
            <a:prstGeom prst="rect">
              <a:avLst/>
            </a:prstGeom>
          </p:spPr>
        </p:pic>
      </p:grpSp>
      <p:pic>
        <p:nvPicPr>
          <p:cNvPr id="2" name="Graphic 1">
            <a:extLst>
              <a:ext uri="{FF2B5EF4-FFF2-40B4-BE49-F238E27FC236}">
                <a16:creationId xmlns:a16="http://schemas.microsoft.com/office/drawing/2014/main" id="{B79EC690-8730-A4C0-6FB4-7F5226137B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8697" y="211048"/>
            <a:ext cx="631057" cy="627289"/>
          </a:xfrm>
          <a:prstGeom prst="rect">
            <a:avLst/>
          </a:prstGeom>
        </p:spPr>
      </p:pic>
    </p:spTree>
    <p:extLst>
      <p:ext uri="{BB962C8B-B14F-4D97-AF65-F5344CB8AC3E}">
        <p14:creationId xmlns:p14="http://schemas.microsoft.com/office/powerpoint/2010/main" val="257475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530359F-D378-3D03-4393-94099B5293CF}"/>
              </a:ext>
            </a:extLst>
          </p:cNvPr>
          <p:cNvGraphicFramePr/>
          <p:nvPr>
            <p:extLst>
              <p:ext uri="{D42A27DB-BD31-4B8C-83A1-F6EECF244321}">
                <p14:modId xmlns:p14="http://schemas.microsoft.com/office/powerpoint/2010/main" val="4256141517"/>
              </p:ext>
            </p:extLst>
          </p:nvPr>
        </p:nvGraphicFramePr>
        <p:xfrm>
          <a:off x="6985291" y="979851"/>
          <a:ext cx="4655419" cy="23804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8E9B581-617C-F652-8BDA-8F6B63599DD2}"/>
              </a:ext>
            </a:extLst>
          </p:cNvPr>
          <p:cNvSpPr txBox="1"/>
          <p:nvPr/>
        </p:nvSpPr>
        <p:spPr>
          <a:xfrm>
            <a:off x="7056742" y="631413"/>
            <a:ext cx="4003143" cy="291170"/>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200" b="1" dirty="0" err="1">
                <a:latin typeface="Lora" pitchFamily="2" charset="0"/>
              </a:rPr>
              <a:t>Tendencias</a:t>
            </a:r>
            <a:r>
              <a:rPr lang="en-US" sz="1200" b="1" dirty="0">
                <a:latin typeface="Lora" pitchFamily="2" charset="0"/>
              </a:rPr>
              <a:t> de </a:t>
            </a:r>
            <a:r>
              <a:rPr lang="en-US" sz="1200" b="1" dirty="0" err="1">
                <a:latin typeface="Lora" pitchFamily="2" charset="0"/>
              </a:rPr>
              <a:t>Alquiler</a:t>
            </a:r>
            <a:r>
              <a:rPr lang="en-US" sz="1200" b="1" dirty="0">
                <a:latin typeface="Lora" pitchFamily="2" charset="0"/>
              </a:rPr>
              <a:t> de Locales </a:t>
            </a:r>
            <a:r>
              <a:rPr lang="en-US" sz="1200" b="1" dirty="0" err="1">
                <a:latin typeface="Lora" pitchFamily="2" charset="0"/>
              </a:rPr>
              <a:t>Comerciales</a:t>
            </a:r>
            <a:r>
              <a:rPr lang="en-US" sz="1200" b="1" dirty="0">
                <a:latin typeface="Lora" pitchFamily="2" charset="0"/>
              </a:rPr>
              <a:t> </a:t>
            </a:r>
          </a:p>
        </p:txBody>
      </p:sp>
      <p:sp>
        <p:nvSpPr>
          <p:cNvPr id="6" name="TextBox 5">
            <a:extLst>
              <a:ext uri="{FF2B5EF4-FFF2-40B4-BE49-F238E27FC236}">
                <a16:creationId xmlns:a16="http://schemas.microsoft.com/office/drawing/2014/main" id="{FB439DF4-D9C0-919D-77A8-45DD07221352}"/>
              </a:ext>
            </a:extLst>
          </p:cNvPr>
          <p:cNvSpPr txBox="1"/>
          <p:nvPr/>
        </p:nvSpPr>
        <p:spPr>
          <a:xfrm>
            <a:off x="7056743" y="3429363"/>
            <a:ext cx="4003142" cy="291170"/>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200" b="1" dirty="0">
                <a:latin typeface="Lora" pitchFamily="2" charset="0"/>
              </a:rPr>
              <a:t>Tasa de </a:t>
            </a:r>
            <a:r>
              <a:rPr lang="en-US" sz="1200" b="1" dirty="0" err="1">
                <a:latin typeface="Lora" pitchFamily="2" charset="0"/>
              </a:rPr>
              <a:t>Vacantes</a:t>
            </a:r>
            <a:r>
              <a:rPr lang="en-US" sz="1200" b="1" dirty="0">
                <a:latin typeface="Lora" pitchFamily="2" charset="0"/>
              </a:rPr>
              <a:t> de Locales </a:t>
            </a:r>
            <a:r>
              <a:rPr lang="en-US" sz="1200" b="1" dirty="0" err="1">
                <a:latin typeface="Lora" pitchFamily="2" charset="0"/>
              </a:rPr>
              <a:t>Comerciales</a:t>
            </a:r>
            <a:r>
              <a:rPr lang="en-US" sz="1200" b="1" dirty="0">
                <a:latin typeface="Lora" pitchFamily="2" charset="0"/>
              </a:rPr>
              <a:t> </a:t>
            </a:r>
          </a:p>
        </p:txBody>
      </p:sp>
      <p:graphicFrame>
        <p:nvGraphicFramePr>
          <p:cNvPr id="7" name="Chart 6">
            <a:extLst>
              <a:ext uri="{FF2B5EF4-FFF2-40B4-BE49-F238E27FC236}">
                <a16:creationId xmlns:a16="http://schemas.microsoft.com/office/drawing/2014/main" id="{D369B762-A42B-BB1B-0B4A-84849AEEAD42}"/>
              </a:ext>
            </a:extLst>
          </p:cNvPr>
          <p:cNvGraphicFramePr/>
          <p:nvPr>
            <p:extLst>
              <p:ext uri="{D42A27DB-BD31-4B8C-83A1-F6EECF244321}">
                <p14:modId xmlns:p14="http://schemas.microsoft.com/office/powerpoint/2010/main" val="2675604119"/>
              </p:ext>
            </p:extLst>
          </p:nvPr>
        </p:nvGraphicFramePr>
        <p:xfrm>
          <a:off x="7056742" y="3865814"/>
          <a:ext cx="4655419" cy="267398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0E8A03A6-544D-F662-FC61-458CCEA3E876}"/>
              </a:ext>
            </a:extLst>
          </p:cNvPr>
          <p:cNvSpPr txBox="1"/>
          <p:nvPr/>
        </p:nvSpPr>
        <p:spPr>
          <a:xfrm>
            <a:off x="783303" y="960292"/>
            <a:ext cx="5987611" cy="3430491"/>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2800" dirty="0">
                <a:latin typeface="Montserrat Light" panose="00000400000000000000" pitchFamily="2" charset="0"/>
              </a:rPr>
              <a:t>Mercado de Locales </a:t>
            </a:r>
            <a:r>
              <a:rPr lang="en-US" sz="2800" dirty="0" err="1">
                <a:latin typeface="Montserrat Light" panose="00000400000000000000" pitchFamily="2" charset="0"/>
              </a:rPr>
              <a:t>Comerciales</a:t>
            </a:r>
            <a:endParaRPr lang="en-US" sz="2800" dirty="0">
              <a:latin typeface="Montserrat Light" panose="00000400000000000000" pitchFamily="2" charset="0"/>
            </a:endParaRPr>
          </a:p>
          <a:p>
            <a:pPr marL="0" marR="0" algn="l">
              <a:lnSpc>
                <a:spcPct val="115000"/>
              </a:lnSpc>
              <a:spcBef>
                <a:spcPts val="600"/>
              </a:spcBef>
              <a:spcAft>
                <a:spcPts val="600"/>
              </a:spcAft>
              <a:tabLst>
                <a:tab pos="574040" algn="l"/>
              </a:tabLst>
            </a:pPr>
            <a:r>
              <a:rPr lang="es-ES" sz="1200" dirty="0">
                <a:latin typeface="Lora" pitchFamily="2" charset="0"/>
              </a:rPr>
              <a:t>El mercado de locales de Kansas City, Kansas, incluye 9 millones de pies cuadrados o aproximadamente el 7 % de la oferta de la región. Esta oferta prácticamente es el doble de la oferta de espacio de oficinas de la ciudad. La ciudad ha añadido 256.000 pies cuadrados de espacio comercial desde 2018, la mayoría de los cuales han sido edificios independientes en </a:t>
            </a:r>
            <a:r>
              <a:rPr lang="es-ES" sz="1200" dirty="0" err="1">
                <a:latin typeface="Lora" pitchFamily="2" charset="0"/>
              </a:rPr>
              <a:t>Village</a:t>
            </a:r>
            <a:r>
              <a:rPr lang="es-ES" sz="1200" dirty="0">
                <a:latin typeface="Lora" pitchFamily="2" charset="0"/>
              </a:rPr>
              <a:t> West y a lo largo de </a:t>
            </a:r>
            <a:r>
              <a:rPr lang="es-ES" sz="1200" dirty="0" err="1">
                <a:latin typeface="Lora" pitchFamily="2" charset="0"/>
              </a:rPr>
              <a:t>State</a:t>
            </a:r>
            <a:r>
              <a:rPr lang="es-ES" sz="1200" dirty="0">
                <a:latin typeface="Lora" pitchFamily="2" charset="0"/>
              </a:rPr>
              <a:t> Avenue entre </a:t>
            </a:r>
            <a:r>
              <a:rPr lang="es-ES" sz="1200" dirty="0" err="1">
                <a:latin typeface="Lora" pitchFamily="2" charset="0"/>
              </a:rPr>
              <a:t>College</a:t>
            </a:r>
            <a:r>
              <a:rPr lang="es-ES" sz="1200" dirty="0">
                <a:latin typeface="Lora" pitchFamily="2" charset="0"/>
              </a:rPr>
              <a:t> Parkway y N 86TH Street.</a:t>
            </a:r>
          </a:p>
          <a:p>
            <a:pPr marL="0" marR="0" algn="l">
              <a:lnSpc>
                <a:spcPct val="115000"/>
              </a:lnSpc>
              <a:spcBef>
                <a:spcPts val="600"/>
              </a:spcBef>
              <a:spcAft>
                <a:spcPts val="600"/>
              </a:spcAft>
              <a:tabLst>
                <a:tab pos="574040" algn="l"/>
              </a:tabLst>
            </a:pPr>
            <a:r>
              <a:rPr lang="es-ES" sz="1200" dirty="0">
                <a:latin typeface="Lora" pitchFamily="2" charset="0"/>
              </a:rPr>
              <a:t>Las vacantes de locales comerciales en general han experimentado un descenso notable en los últimos años, pasando del 13 % en 2015 al 4 % en 2022, a la par con la media regional. El espacio comercial se ha mantenido relativamente asequible, con alquileres minoristas a un 35 % por debajo del promedio regional. La oferta ha igualado la demanda en toda la ciudad en los últimos 5 años, lo que ha dado como resultado tarifas de alquiler estables.</a:t>
            </a:r>
          </a:p>
        </p:txBody>
      </p:sp>
      <p:graphicFrame>
        <p:nvGraphicFramePr>
          <p:cNvPr id="22" name="Table 16">
            <a:extLst>
              <a:ext uri="{FF2B5EF4-FFF2-40B4-BE49-F238E27FC236}">
                <a16:creationId xmlns:a16="http://schemas.microsoft.com/office/drawing/2014/main" id="{F21EBE07-C92A-24A4-92BB-BFEA9B950240}"/>
              </a:ext>
            </a:extLst>
          </p:cNvPr>
          <p:cNvGraphicFramePr>
            <a:graphicFrameLocks noGrp="1"/>
          </p:cNvGraphicFramePr>
          <p:nvPr>
            <p:extLst>
              <p:ext uri="{D42A27DB-BD31-4B8C-83A1-F6EECF244321}">
                <p14:modId xmlns:p14="http://schemas.microsoft.com/office/powerpoint/2010/main" val="1989342114"/>
              </p:ext>
            </p:extLst>
          </p:nvPr>
        </p:nvGraphicFramePr>
        <p:xfrm>
          <a:off x="832901" y="4494008"/>
          <a:ext cx="5654985" cy="1733740"/>
        </p:xfrm>
        <a:graphic>
          <a:graphicData uri="http://schemas.openxmlformats.org/drawingml/2006/table">
            <a:tbl>
              <a:tblPr firstRow="1" bandRow="1">
                <a:tableStyleId>{5C22544A-7EE6-4342-B048-85BDC9FD1C3A}</a:tableStyleId>
              </a:tblPr>
              <a:tblGrid>
                <a:gridCol w="2193328">
                  <a:extLst>
                    <a:ext uri="{9D8B030D-6E8A-4147-A177-3AD203B41FA5}">
                      <a16:colId xmlns:a16="http://schemas.microsoft.com/office/drawing/2014/main" val="2054654852"/>
                    </a:ext>
                  </a:extLst>
                </a:gridCol>
                <a:gridCol w="1958532">
                  <a:extLst>
                    <a:ext uri="{9D8B030D-6E8A-4147-A177-3AD203B41FA5}">
                      <a16:colId xmlns:a16="http://schemas.microsoft.com/office/drawing/2014/main" val="2948744269"/>
                    </a:ext>
                  </a:extLst>
                </a:gridCol>
                <a:gridCol w="1503125">
                  <a:extLst>
                    <a:ext uri="{9D8B030D-6E8A-4147-A177-3AD203B41FA5}">
                      <a16:colId xmlns:a16="http://schemas.microsoft.com/office/drawing/2014/main" val="1963106833"/>
                    </a:ext>
                  </a:extLst>
                </a:gridCol>
              </a:tblGrid>
              <a:tr h="282276">
                <a:tc>
                  <a:txBody>
                    <a:bodyPr/>
                    <a:lstStyle/>
                    <a:p>
                      <a:r>
                        <a:rPr lang="es-ES" sz="1200" dirty="0">
                          <a:solidFill>
                            <a:schemeClr val="tx1"/>
                          </a:solidFill>
                          <a:latin typeface="Lora" pitchFamily="2" charset="0"/>
                        </a:rPr>
                        <a:t>5 Años de Absorción Neta </a:t>
                      </a:r>
                      <a:endParaRPr lang="en-US" sz="1200" dirty="0">
                        <a:solidFill>
                          <a:schemeClr val="tx1"/>
                        </a:solidFill>
                        <a:latin typeface="Lora" pitchFamily="2" charset="0"/>
                      </a:endParaRPr>
                    </a:p>
                  </a:txBody>
                  <a:tcPr anchor="ctr">
                    <a:solidFill>
                      <a:schemeClr val="bg1">
                        <a:lumMod val="85000"/>
                      </a:schemeClr>
                    </a:solidFill>
                  </a:tcPr>
                </a:tc>
                <a:tc>
                  <a:txBody>
                    <a:bodyPr/>
                    <a:lstStyle/>
                    <a:p>
                      <a:r>
                        <a:rPr lang="es-ES" sz="1200" dirty="0">
                          <a:solidFill>
                            <a:schemeClr val="tx1"/>
                          </a:solidFill>
                          <a:latin typeface="Lora" pitchFamily="2" charset="0"/>
                        </a:rPr>
                        <a:t>Promedio Acumulativo a 5 Años</a:t>
                      </a:r>
                      <a:endParaRPr lang="en-US" sz="1200" dirty="0">
                        <a:solidFill>
                          <a:schemeClr val="tx1"/>
                        </a:solidFill>
                        <a:latin typeface="Lora" pitchFamily="2" charset="0"/>
                      </a:endParaRPr>
                    </a:p>
                  </a:txBody>
                  <a:tcPr anchor="ctr">
                    <a:solidFill>
                      <a:schemeClr val="bg1">
                        <a:lumMod val="85000"/>
                      </a:schemeClr>
                    </a:solidFill>
                  </a:tcPr>
                </a:tc>
                <a:tc>
                  <a:txBody>
                    <a:bodyPr/>
                    <a:lstStyle/>
                    <a:p>
                      <a:r>
                        <a:rPr lang="en-US" sz="1200" dirty="0">
                          <a:solidFill>
                            <a:schemeClr val="tx1"/>
                          </a:solidFill>
                          <a:latin typeface="Lora" pitchFamily="2" charset="0"/>
                        </a:rPr>
                        <a:t> </a:t>
                      </a:r>
                      <a:r>
                        <a:rPr lang="en-US" sz="1200" dirty="0" err="1">
                          <a:solidFill>
                            <a:schemeClr val="tx1"/>
                          </a:solidFill>
                          <a:latin typeface="Lora" pitchFamily="2" charset="0"/>
                        </a:rPr>
                        <a:t>Promedio</a:t>
                      </a:r>
                      <a:r>
                        <a:rPr lang="en-US" sz="1200" dirty="0">
                          <a:solidFill>
                            <a:schemeClr val="tx1"/>
                          </a:solidFill>
                          <a:latin typeface="Lora" pitchFamily="2" charset="0"/>
                        </a:rPr>
                        <a:t> </a:t>
                      </a:r>
                      <a:r>
                        <a:rPr lang="en-US" sz="1200" dirty="0" err="1">
                          <a:solidFill>
                            <a:schemeClr val="tx1"/>
                          </a:solidFill>
                          <a:latin typeface="Lora" pitchFamily="2" charset="0"/>
                        </a:rPr>
                        <a:t>Anual</a:t>
                      </a:r>
                      <a:endParaRPr lang="en-US" sz="1200" dirty="0">
                        <a:solidFill>
                          <a:schemeClr val="tx1"/>
                        </a:solidFill>
                        <a:latin typeface="Lora" pitchFamily="2" charset="0"/>
                      </a:endParaRPr>
                    </a:p>
                  </a:txBody>
                  <a:tcPr anchor="ctr">
                    <a:solidFill>
                      <a:schemeClr val="bg1">
                        <a:lumMod val="85000"/>
                      </a:schemeClr>
                    </a:solidFill>
                  </a:tcPr>
                </a:tc>
                <a:extLst>
                  <a:ext uri="{0D108BD9-81ED-4DB2-BD59-A6C34878D82A}">
                    <a16:rowId xmlns:a16="http://schemas.microsoft.com/office/drawing/2014/main" val="3830692315"/>
                  </a:ext>
                </a:extLst>
              </a:tr>
              <a:tr h="319135">
                <a:tc>
                  <a:txBody>
                    <a:bodyPr/>
                    <a:lstStyle/>
                    <a:p>
                      <a:r>
                        <a:rPr lang="en-US" sz="1200" b="1" dirty="0">
                          <a:solidFill>
                            <a:schemeClr val="tx1"/>
                          </a:solidFill>
                          <a:latin typeface="Lora" pitchFamily="2" charset="0"/>
                        </a:rPr>
                        <a:t>Kansas City</a:t>
                      </a:r>
                      <a:r>
                        <a:rPr lang="en-US" sz="1200" b="1">
                          <a:solidFill>
                            <a:schemeClr val="tx1"/>
                          </a:solidFill>
                          <a:latin typeface="Lora" pitchFamily="2" charset="0"/>
                        </a:rPr>
                        <a:t>, KS</a:t>
                      </a:r>
                      <a:endParaRPr lang="en-US" sz="1200" b="1" dirty="0">
                        <a:solidFill>
                          <a:schemeClr val="tx1"/>
                        </a:solidFill>
                        <a:latin typeface="Lora" pitchFamily="2" charset="0"/>
                      </a:endParaRP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Lora" pitchFamily="2" charset="0"/>
                        </a:rPr>
                        <a:t>86,425 SF</a:t>
                      </a: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Lora" pitchFamily="2" charset="0"/>
                        </a:rPr>
                        <a:t>17,285 SF</a:t>
                      </a:r>
                    </a:p>
                  </a:txBody>
                  <a:tcPr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20190"/>
                  </a:ext>
                </a:extLst>
              </a:tr>
              <a:tr h="319135">
                <a:tc>
                  <a:txBody>
                    <a:bodyPr/>
                    <a:lstStyle/>
                    <a:p>
                      <a:r>
                        <a:rPr lang="en-US" sz="1200" dirty="0">
                          <a:latin typeface="Lora" pitchFamily="2" charset="0"/>
                        </a:rPr>
                        <a:t>Kansas City, MO</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1,149,785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229,957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143444"/>
                  </a:ext>
                </a:extLst>
              </a:tr>
              <a:tr h="319135">
                <a:tc>
                  <a:txBody>
                    <a:bodyPr/>
                    <a:lstStyle/>
                    <a:p>
                      <a:r>
                        <a:rPr lang="en-US" sz="1200" dirty="0">
                          <a:latin typeface="Lora" pitchFamily="2" charset="0"/>
                        </a:rPr>
                        <a:t>Overland Park, KS</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-271,141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-54,228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411914"/>
                  </a:ext>
                </a:extLst>
              </a:tr>
              <a:tr h="319135">
                <a:tc>
                  <a:txBody>
                    <a:bodyPr/>
                    <a:lstStyle/>
                    <a:p>
                      <a:r>
                        <a:rPr lang="en-US" sz="1200" dirty="0" err="1">
                          <a:latin typeface="Lora" pitchFamily="2" charset="0"/>
                        </a:rPr>
                        <a:t>Región</a:t>
                      </a:r>
                      <a:endParaRPr lang="en-US" sz="1200" dirty="0">
                        <a:latin typeface="Lora" pitchFamily="2" charset="0"/>
                      </a:endParaRP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3,636,571 SF</a:t>
                      </a: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727,314 SF</a:t>
                      </a:r>
                    </a:p>
                  </a:txBody>
                  <a:tcPr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5069174"/>
                  </a:ext>
                </a:extLst>
              </a:tr>
            </a:tbl>
          </a:graphicData>
        </a:graphic>
      </p:graphicFrame>
      <p:grpSp>
        <p:nvGrpSpPr>
          <p:cNvPr id="26" name="Group 25">
            <a:extLst>
              <a:ext uri="{FF2B5EF4-FFF2-40B4-BE49-F238E27FC236}">
                <a16:creationId xmlns:a16="http://schemas.microsoft.com/office/drawing/2014/main" id="{3F42B0A2-6010-98FF-AA60-BB6CF799E8D2}"/>
              </a:ext>
            </a:extLst>
          </p:cNvPr>
          <p:cNvGrpSpPr/>
          <p:nvPr/>
        </p:nvGrpSpPr>
        <p:grpSpPr>
          <a:xfrm>
            <a:off x="878621" y="433971"/>
            <a:ext cx="502920" cy="502920"/>
            <a:chOff x="8824259" y="2455488"/>
            <a:chExt cx="758957" cy="738665"/>
          </a:xfrm>
        </p:grpSpPr>
        <p:sp>
          <p:nvSpPr>
            <p:cNvPr id="27" name="Rectangle: Rounded Corners 26">
              <a:extLst>
                <a:ext uri="{FF2B5EF4-FFF2-40B4-BE49-F238E27FC236}">
                  <a16:creationId xmlns:a16="http://schemas.microsoft.com/office/drawing/2014/main" id="{01D20B85-6393-6833-E7C0-3437DB4A948B}"/>
                </a:ext>
              </a:extLst>
            </p:cNvPr>
            <p:cNvSpPr/>
            <p:nvPr/>
          </p:nvSpPr>
          <p:spPr>
            <a:xfrm>
              <a:off x="8824259" y="2455488"/>
              <a:ext cx="758957" cy="738665"/>
            </a:xfrm>
            <a:prstGeom prst="roundRect">
              <a:avLst>
                <a:gd name="adj" fmla="val 1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Store with solid fill">
              <a:extLst>
                <a:ext uri="{FF2B5EF4-FFF2-40B4-BE49-F238E27FC236}">
                  <a16:creationId xmlns:a16="http://schemas.microsoft.com/office/drawing/2014/main" id="{0D455B57-EB19-4538-B2CF-F8A6FE3005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52278" y="2580082"/>
              <a:ext cx="502920" cy="489474"/>
            </a:xfrm>
            <a:prstGeom prst="rect">
              <a:avLst/>
            </a:prstGeom>
          </p:spPr>
        </p:pic>
      </p:grpSp>
      <p:sp>
        <p:nvSpPr>
          <p:cNvPr id="5" name="TextBox 4">
            <a:extLst>
              <a:ext uri="{FF2B5EF4-FFF2-40B4-BE49-F238E27FC236}">
                <a16:creationId xmlns:a16="http://schemas.microsoft.com/office/drawing/2014/main" id="{81C01932-F8F5-7B95-D1DB-E180965D2F09}"/>
              </a:ext>
            </a:extLst>
          </p:cNvPr>
          <p:cNvSpPr txBox="1"/>
          <p:nvPr/>
        </p:nvSpPr>
        <p:spPr>
          <a:xfrm>
            <a:off x="143435" y="6415991"/>
            <a:ext cx="6344451" cy="461665"/>
          </a:xfrm>
          <a:prstGeom prst="rect">
            <a:avLst/>
          </a:prstGeom>
          <a:noFill/>
        </p:spPr>
        <p:txBody>
          <a:bodyPr wrap="square">
            <a:spAutoFit/>
          </a:bodyPr>
          <a:lstStyle/>
          <a:p>
            <a:r>
              <a:rPr lang="es-ES" sz="800" i="1" dirty="0">
                <a:latin typeface="Lora" pitchFamily="2" charset="0"/>
              </a:rPr>
              <a:t>Nota:  El alquiler de locales comerciales refleja los alquileres de NNN, incluidos los alquileres directos y subarrendados. Los datos reflejan tanto las vacantes de alquiler directo como las de alquileres subarrendados.</a:t>
            </a:r>
          </a:p>
          <a:p>
            <a:r>
              <a:rPr lang="es-ES" sz="800" i="1" dirty="0">
                <a:latin typeface="Lora" pitchFamily="2" charset="0"/>
              </a:rPr>
              <a:t>Fuente:  Costar (2023)</a:t>
            </a:r>
          </a:p>
        </p:txBody>
      </p:sp>
      <p:pic>
        <p:nvPicPr>
          <p:cNvPr id="2" name="Graphic 1">
            <a:extLst>
              <a:ext uri="{FF2B5EF4-FFF2-40B4-BE49-F238E27FC236}">
                <a16:creationId xmlns:a16="http://schemas.microsoft.com/office/drawing/2014/main" id="{DF41D6D3-C714-F1B4-D65E-85FA69BFF4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8697" y="211048"/>
            <a:ext cx="631057" cy="627289"/>
          </a:xfrm>
          <a:prstGeom prst="rect">
            <a:avLst/>
          </a:prstGeom>
        </p:spPr>
      </p:pic>
    </p:spTree>
    <p:extLst>
      <p:ext uri="{BB962C8B-B14F-4D97-AF65-F5344CB8AC3E}">
        <p14:creationId xmlns:p14="http://schemas.microsoft.com/office/powerpoint/2010/main" val="34587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DDB4BAD-046D-A077-DA95-474966E612A4}"/>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l="24292" t="6139" r="-220" b="6624"/>
          <a:stretch/>
        </p:blipFill>
        <p:spPr>
          <a:xfrm>
            <a:off x="0" y="0"/>
            <a:ext cx="5969000" cy="6858000"/>
          </a:xfrm>
          <a:prstGeom prst="rect">
            <a:avLst/>
          </a:prstGeom>
        </p:spPr>
      </p:pic>
      <p:sp>
        <p:nvSpPr>
          <p:cNvPr id="6" name="TextBox 5">
            <a:extLst>
              <a:ext uri="{FF2B5EF4-FFF2-40B4-BE49-F238E27FC236}">
                <a16:creationId xmlns:a16="http://schemas.microsoft.com/office/drawing/2014/main" id="{BAD1DC05-15D5-AEA1-16B2-9074446FE6A9}"/>
              </a:ext>
            </a:extLst>
          </p:cNvPr>
          <p:cNvSpPr txBox="1"/>
          <p:nvPr/>
        </p:nvSpPr>
        <p:spPr>
          <a:xfrm>
            <a:off x="425301" y="3143146"/>
            <a:ext cx="5849179" cy="1038361"/>
          </a:xfrm>
          <a:prstGeom prst="rect">
            <a:avLst/>
          </a:prstGeom>
          <a:noFill/>
        </p:spPr>
        <p:txBody>
          <a:bodyPr wrap="square">
            <a:spAutoFit/>
          </a:bodyPr>
          <a:lstStyle/>
          <a:p>
            <a:pPr algn="r">
              <a:lnSpc>
                <a:spcPct val="75000"/>
              </a:lnSpc>
            </a:pPr>
            <a:r>
              <a:rPr lang="en-US" sz="8000" b="1" spc="-250" dirty="0" err="1">
                <a:solidFill>
                  <a:schemeClr val="bg1"/>
                </a:solidFill>
                <a:latin typeface="Montserrat-ExtraBold"/>
              </a:rPr>
              <a:t>contenido</a:t>
            </a:r>
            <a:endParaRPr lang="en-US" sz="8000" b="1" spc="-250" dirty="0">
              <a:solidFill>
                <a:schemeClr val="bg1"/>
              </a:solidFill>
              <a:latin typeface="Montserrat-ExtraBold"/>
            </a:endParaRPr>
          </a:p>
        </p:txBody>
      </p:sp>
      <p:cxnSp>
        <p:nvCxnSpPr>
          <p:cNvPr id="8" name="Straight Connector 7">
            <a:extLst>
              <a:ext uri="{FF2B5EF4-FFF2-40B4-BE49-F238E27FC236}">
                <a16:creationId xmlns:a16="http://schemas.microsoft.com/office/drawing/2014/main" id="{FA0A2B99-C001-CB03-C257-5BBFF499B074}"/>
              </a:ext>
            </a:extLst>
          </p:cNvPr>
          <p:cNvCxnSpPr/>
          <p:nvPr/>
        </p:nvCxnSpPr>
        <p:spPr>
          <a:xfrm>
            <a:off x="6554305" y="1924967"/>
            <a:ext cx="0" cy="34747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9BCD64-7CBB-0F34-ABD4-1E5746998845}"/>
              </a:ext>
            </a:extLst>
          </p:cNvPr>
          <p:cNvSpPr txBox="1"/>
          <p:nvPr/>
        </p:nvSpPr>
        <p:spPr>
          <a:xfrm>
            <a:off x="6973277" y="2396372"/>
            <a:ext cx="4793422" cy="2708434"/>
          </a:xfrm>
          <a:prstGeom prst="rect">
            <a:avLst/>
          </a:prstGeom>
          <a:noFill/>
        </p:spPr>
        <p:txBody>
          <a:bodyPr wrap="square">
            <a:spAutoFit/>
          </a:bodyPr>
          <a:lstStyle/>
          <a:p>
            <a:pPr algn="l">
              <a:spcBef>
                <a:spcPts val="1200"/>
              </a:spcBef>
              <a:spcAft>
                <a:spcPts val="1200"/>
              </a:spcAft>
            </a:pPr>
            <a:r>
              <a:rPr lang="en-US" dirty="0">
                <a:solidFill>
                  <a:srgbClr val="231F20"/>
                </a:solidFill>
                <a:latin typeface="Montserrat ExtraBold" panose="00000900000000000000" pitchFamily="2" charset="0"/>
              </a:rPr>
              <a:t> 3</a:t>
            </a:r>
            <a:r>
              <a:rPr lang="en-US" b="0" i="1" u="none" strike="noStrike" baseline="0" dirty="0">
                <a:solidFill>
                  <a:srgbClr val="231F20"/>
                </a:solidFill>
                <a:latin typeface="Lora" pitchFamily="2" charset="0"/>
              </a:rPr>
              <a:t>	  	Este </a:t>
            </a:r>
            <a:r>
              <a:rPr lang="en-US" i="1" dirty="0">
                <a:solidFill>
                  <a:srgbClr val="231F20"/>
                </a:solidFill>
                <a:latin typeface="Lora" pitchFamily="2" charset="0"/>
              </a:rPr>
              <a:t>I</a:t>
            </a:r>
            <a:r>
              <a:rPr lang="en-US" b="0" i="1" u="none" strike="noStrike" baseline="0" dirty="0">
                <a:solidFill>
                  <a:srgbClr val="231F20"/>
                </a:solidFill>
                <a:latin typeface="Lora" pitchFamily="2" charset="0"/>
              </a:rPr>
              <a:t>nforme</a:t>
            </a:r>
          </a:p>
          <a:p>
            <a:pPr algn="l">
              <a:spcBef>
                <a:spcPts val="1200"/>
              </a:spcBef>
              <a:spcAft>
                <a:spcPts val="1200"/>
              </a:spcAft>
            </a:pPr>
            <a:r>
              <a:rPr lang="en-US" dirty="0">
                <a:solidFill>
                  <a:srgbClr val="231F20"/>
                </a:solidFill>
                <a:latin typeface="Montserrat ExtraBold" panose="00000900000000000000" pitchFamily="2" charset="0"/>
              </a:rPr>
              <a:t> 4</a:t>
            </a:r>
            <a:r>
              <a:rPr lang="en-US" i="1" dirty="0">
                <a:solidFill>
                  <a:srgbClr val="231F20"/>
                </a:solidFill>
                <a:latin typeface="Lora" pitchFamily="2" charset="0"/>
              </a:rPr>
              <a:t>		</a:t>
            </a:r>
            <a:r>
              <a:rPr lang="en-US" i="1" dirty="0" err="1">
                <a:solidFill>
                  <a:srgbClr val="231F20"/>
                </a:solidFill>
                <a:latin typeface="Lora" pitchFamily="2" charset="0"/>
              </a:rPr>
              <a:t>Vistazo</a:t>
            </a:r>
            <a:r>
              <a:rPr lang="en-US" i="1" dirty="0">
                <a:solidFill>
                  <a:srgbClr val="231F20"/>
                </a:solidFill>
                <a:latin typeface="Lora" pitchFamily="2" charset="0"/>
              </a:rPr>
              <a:t> de la </a:t>
            </a:r>
            <a:r>
              <a:rPr lang="en-US" i="1" dirty="0" err="1">
                <a:solidFill>
                  <a:srgbClr val="231F20"/>
                </a:solidFill>
                <a:latin typeface="Lora" pitchFamily="2" charset="0"/>
              </a:rPr>
              <a:t>Industria</a:t>
            </a:r>
            <a:r>
              <a:rPr lang="en-US" i="1" dirty="0">
                <a:solidFill>
                  <a:srgbClr val="231F20"/>
                </a:solidFill>
                <a:latin typeface="Lora" pitchFamily="2" charset="0"/>
              </a:rPr>
              <a:t> </a:t>
            </a:r>
          </a:p>
          <a:p>
            <a:pPr algn="l">
              <a:spcBef>
                <a:spcPts val="1200"/>
              </a:spcBef>
              <a:spcAft>
                <a:spcPts val="1200"/>
              </a:spcAft>
            </a:pPr>
            <a:r>
              <a:rPr lang="en-US" i="1" dirty="0">
                <a:solidFill>
                  <a:srgbClr val="231F20"/>
                </a:solidFill>
                <a:latin typeface="Lora" pitchFamily="2" charset="0"/>
              </a:rPr>
              <a:t> </a:t>
            </a:r>
            <a:r>
              <a:rPr lang="en-US" dirty="0">
                <a:solidFill>
                  <a:srgbClr val="231F20"/>
                </a:solidFill>
                <a:latin typeface="Montserrat ExtraBold" panose="00000900000000000000" pitchFamily="2" charset="0"/>
              </a:rPr>
              <a:t>7</a:t>
            </a:r>
            <a:r>
              <a:rPr lang="en-US" i="1" dirty="0">
                <a:solidFill>
                  <a:srgbClr val="231F20"/>
                </a:solidFill>
                <a:latin typeface="Lora" pitchFamily="2" charset="0"/>
              </a:rPr>
              <a:t>		</a:t>
            </a:r>
            <a:r>
              <a:rPr lang="en-US" i="1" dirty="0" err="1">
                <a:solidFill>
                  <a:srgbClr val="231F20"/>
                </a:solidFill>
                <a:latin typeface="Lora" pitchFamily="2" charset="0"/>
              </a:rPr>
              <a:t>Vistazo</a:t>
            </a:r>
            <a:r>
              <a:rPr lang="en-US" i="1" dirty="0">
                <a:solidFill>
                  <a:srgbClr val="231F20"/>
                </a:solidFill>
                <a:latin typeface="Lora" pitchFamily="2" charset="0"/>
              </a:rPr>
              <a:t> de Base de </a:t>
            </a:r>
            <a:r>
              <a:rPr lang="en-US" i="1" dirty="0" err="1">
                <a:solidFill>
                  <a:srgbClr val="231F20"/>
                </a:solidFill>
                <a:latin typeface="Lora" pitchFamily="2" charset="0"/>
              </a:rPr>
              <a:t>Empleo</a:t>
            </a:r>
            <a:r>
              <a:rPr lang="en-US" i="1" dirty="0">
                <a:solidFill>
                  <a:srgbClr val="231F20"/>
                </a:solidFill>
                <a:latin typeface="Lora" pitchFamily="2" charset="0"/>
              </a:rPr>
              <a:t> </a:t>
            </a:r>
          </a:p>
          <a:p>
            <a:pPr algn="l">
              <a:spcBef>
                <a:spcPts val="1200"/>
              </a:spcBef>
              <a:spcAft>
                <a:spcPts val="1200"/>
              </a:spcAft>
            </a:pPr>
            <a:r>
              <a:rPr lang="en-US" dirty="0">
                <a:solidFill>
                  <a:srgbClr val="231F20"/>
                </a:solidFill>
                <a:latin typeface="Montserrat ExtraBold" panose="00000900000000000000" pitchFamily="2" charset="0"/>
              </a:rPr>
              <a:t>16</a:t>
            </a:r>
            <a:r>
              <a:rPr lang="en-US" b="0" i="1" u="none" strike="noStrike" baseline="0" dirty="0">
                <a:solidFill>
                  <a:srgbClr val="231F20"/>
                </a:solidFill>
                <a:latin typeface="Lora" pitchFamily="2" charset="0"/>
              </a:rPr>
              <a:t>		</a:t>
            </a:r>
            <a:r>
              <a:rPr lang="es-ES" b="0" i="1" u="none" strike="noStrike" baseline="0" dirty="0">
                <a:solidFill>
                  <a:srgbClr val="231F20"/>
                </a:solidFill>
                <a:latin typeface="Lora" pitchFamily="2" charset="0"/>
              </a:rPr>
              <a:t>Vistazo del Mercado de Kansas City </a:t>
            </a:r>
          </a:p>
          <a:p>
            <a:pPr algn="l">
              <a:spcBef>
                <a:spcPts val="1200"/>
              </a:spcBef>
              <a:spcAft>
                <a:spcPts val="1200"/>
              </a:spcAft>
            </a:pPr>
            <a:r>
              <a:rPr lang="en-US" dirty="0">
                <a:solidFill>
                  <a:srgbClr val="231F20"/>
                </a:solidFill>
                <a:latin typeface="Montserrat ExtraBold" panose="00000900000000000000" pitchFamily="2" charset="0"/>
              </a:rPr>
              <a:t>21</a:t>
            </a:r>
            <a:r>
              <a:rPr lang="en-US" i="1" dirty="0">
                <a:solidFill>
                  <a:srgbClr val="231F20"/>
                </a:solidFill>
                <a:latin typeface="Lora" pitchFamily="2" charset="0"/>
              </a:rPr>
              <a:t>		</a:t>
            </a:r>
            <a:r>
              <a:rPr lang="en-US" i="1" dirty="0" err="1">
                <a:solidFill>
                  <a:srgbClr val="231F20"/>
                </a:solidFill>
                <a:latin typeface="Lora" pitchFamily="2" charset="0"/>
              </a:rPr>
              <a:t>Ventajas</a:t>
            </a:r>
            <a:r>
              <a:rPr lang="en-US" i="1" dirty="0">
                <a:solidFill>
                  <a:srgbClr val="231F20"/>
                </a:solidFill>
                <a:latin typeface="Lora" pitchFamily="2" charset="0"/>
              </a:rPr>
              <a:t> </a:t>
            </a:r>
            <a:r>
              <a:rPr lang="en-US" i="1" dirty="0" err="1">
                <a:solidFill>
                  <a:srgbClr val="231F20"/>
                </a:solidFill>
                <a:latin typeface="Lora" pitchFamily="2" charset="0"/>
              </a:rPr>
              <a:t>Competitivas</a:t>
            </a:r>
            <a:endParaRPr lang="en-US" i="1" dirty="0">
              <a:latin typeface="Lora" pitchFamily="2" charset="0"/>
            </a:endParaRPr>
          </a:p>
        </p:txBody>
      </p:sp>
    </p:spTree>
    <p:extLst>
      <p:ext uri="{BB962C8B-B14F-4D97-AF65-F5344CB8AC3E}">
        <p14:creationId xmlns:p14="http://schemas.microsoft.com/office/powerpoint/2010/main" val="88637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A2AF40-CBB6-5083-94C4-708A86E616F8}"/>
              </a:ext>
            </a:extLst>
          </p:cNvPr>
          <p:cNvSpPr txBox="1"/>
          <p:nvPr/>
        </p:nvSpPr>
        <p:spPr>
          <a:xfrm>
            <a:off x="783303" y="960586"/>
            <a:ext cx="6052926" cy="3218125"/>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2800" dirty="0">
                <a:latin typeface="Montserrat Light" panose="00000400000000000000" pitchFamily="2" charset="0"/>
              </a:rPr>
              <a:t>Mercado industrial</a:t>
            </a:r>
          </a:p>
          <a:p>
            <a:pPr marL="0" marR="0" algn="l">
              <a:lnSpc>
                <a:spcPct val="115000"/>
              </a:lnSpc>
              <a:spcBef>
                <a:spcPts val="600"/>
              </a:spcBef>
              <a:spcAft>
                <a:spcPts val="600"/>
              </a:spcAft>
              <a:tabLst>
                <a:tab pos="574040" algn="l"/>
              </a:tabLst>
            </a:pPr>
            <a:r>
              <a:rPr lang="es-ES" sz="1200" dirty="0">
                <a:latin typeface="Lora" pitchFamily="2" charset="0"/>
              </a:rPr>
              <a:t>El mercado industrial de Kansas City, Kansas, es muy activo, con una absorción neta positiva significativa en los últimos años. Desde el 2018, la ciudad ha promediado una absorción neta positiva de 832.000 pies cuadrados anuales. A pesar de esta fuerte demanda, los alquileres industriales en la ciudad siguen siendo asequibles en relación con la región de Kansas City, con un alquiler promedio de alrededor de $0,50 menos por pie cuadrado que el promedio regional.</a:t>
            </a:r>
          </a:p>
          <a:p>
            <a:pPr marL="0" marR="0" algn="l">
              <a:lnSpc>
                <a:spcPct val="115000"/>
              </a:lnSpc>
              <a:spcBef>
                <a:spcPts val="600"/>
              </a:spcBef>
              <a:spcAft>
                <a:spcPts val="600"/>
              </a:spcAft>
              <a:tabLst>
                <a:tab pos="574040" algn="l"/>
              </a:tabLst>
            </a:pPr>
            <a:r>
              <a:rPr lang="es-ES" sz="1200" dirty="0">
                <a:latin typeface="Lora" pitchFamily="2" charset="0"/>
              </a:rPr>
              <a:t>En los últimos 20 años, la oferta de espacios industriales de Kansas City, Kansas ha crecido en un 17 %. A pesar del reciente desarrollo industrial de la ciudad, esta tasa de crecimiento se encuentra a la zaga de la tasa de crecimiento industrial regional (29 %) para el mismo período. La mayor parte de la construcción industrial desde el 2018 se ha concentrado cerca del Intercambiador Diagonal Turner.</a:t>
            </a:r>
          </a:p>
        </p:txBody>
      </p:sp>
      <p:graphicFrame>
        <p:nvGraphicFramePr>
          <p:cNvPr id="10" name="Chart 9">
            <a:extLst>
              <a:ext uri="{FF2B5EF4-FFF2-40B4-BE49-F238E27FC236}">
                <a16:creationId xmlns:a16="http://schemas.microsoft.com/office/drawing/2014/main" id="{7B1732BE-1ADE-29AA-D0A9-A19E8E4490C4}"/>
              </a:ext>
            </a:extLst>
          </p:cNvPr>
          <p:cNvGraphicFramePr/>
          <p:nvPr>
            <p:extLst>
              <p:ext uri="{D42A27DB-BD31-4B8C-83A1-F6EECF244321}">
                <p14:modId xmlns:p14="http://schemas.microsoft.com/office/powerpoint/2010/main" val="2877610768"/>
              </p:ext>
            </p:extLst>
          </p:nvPr>
        </p:nvGraphicFramePr>
        <p:xfrm>
          <a:off x="6985291" y="979851"/>
          <a:ext cx="4655419" cy="238043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DEF38FC1-AE9F-AFAC-3761-BA8652C8141C}"/>
              </a:ext>
            </a:extLst>
          </p:cNvPr>
          <p:cNvSpPr txBox="1"/>
          <p:nvPr/>
        </p:nvSpPr>
        <p:spPr>
          <a:xfrm>
            <a:off x="7056742" y="631413"/>
            <a:ext cx="4003143" cy="291170"/>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200" b="1" dirty="0" err="1">
                <a:latin typeface="Lora" pitchFamily="2" charset="0"/>
              </a:rPr>
              <a:t>Tendencias</a:t>
            </a:r>
            <a:r>
              <a:rPr lang="en-US" sz="1200" b="1" dirty="0">
                <a:latin typeface="Lora" pitchFamily="2" charset="0"/>
              </a:rPr>
              <a:t> de </a:t>
            </a:r>
            <a:r>
              <a:rPr lang="en-US" sz="1200" b="1" dirty="0" err="1">
                <a:latin typeface="Lora" pitchFamily="2" charset="0"/>
              </a:rPr>
              <a:t>Alquiler</a:t>
            </a:r>
            <a:r>
              <a:rPr lang="en-US" sz="1200" b="1" dirty="0">
                <a:latin typeface="Lora" pitchFamily="2" charset="0"/>
              </a:rPr>
              <a:t> de </a:t>
            </a:r>
            <a:r>
              <a:rPr lang="en-US" sz="1200" b="1" dirty="0" err="1">
                <a:latin typeface="Lora" pitchFamily="2" charset="0"/>
              </a:rPr>
              <a:t>espacios</a:t>
            </a:r>
            <a:r>
              <a:rPr lang="en-US" sz="1200" b="1" dirty="0">
                <a:latin typeface="Lora" pitchFamily="2" charset="0"/>
              </a:rPr>
              <a:t> </a:t>
            </a:r>
            <a:r>
              <a:rPr lang="en-US" sz="1200" b="1" dirty="0" err="1">
                <a:latin typeface="Lora" pitchFamily="2" charset="0"/>
              </a:rPr>
              <a:t>industriales</a:t>
            </a:r>
            <a:r>
              <a:rPr lang="en-US" sz="1200" b="1" dirty="0">
                <a:latin typeface="Lora" pitchFamily="2" charset="0"/>
              </a:rPr>
              <a:t> </a:t>
            </a:r>
          </a:p>
        </p:txBody>
      </p:sp>
      <p:graphicFrame>
        <p:nvGraphicFramePr>
          <p:cNvPr id="15" name="Chart 14">
            <a:extLst>
              <a:ext uri="{FF2B5EF4-FFF2-40B4-BE49-F238E27FC236}">
                <a16:creationId xmlns:a16="http://schemas.microsoft.com/office/drawing/2014/main" id="{7FC945AD-324B-75F4-9716-BB479DA5C431}"/>
              </a:ext>
            </a:extLst>
          </p:cNvPr>
          <p:cNvGraphicFramePr/>
          <p:nvPr>
            <p:extLst>
              <p:ext uri="{D42A27DB-BD31-4B8C-83A1-F6EECF244321}">
                <p14:modId xmlns:p14="http://schemas.microsoft.com/office/powerpoint/2010/main" val="3262156263"/>
              </p:ext>
            </p:extLst>
          </p:nvPr>
        </p:nvGraphicFramePr>
        <p:xfrm>
          <a:off x="7056743" y="3789614"/>
          <a:ext cx="4464586" cy="275018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D338CA4F-C6BF-B84B-1928-CDBB29FF1CFC}"/>
              </a:ext>
            </a:extLst>
          </p:cNvPr>
          <p:cNvSpPr txBox="1"/>
          <p:nvPr/>
        </p:nvSpPr>
        <p:spPr>
          <a:xfrm>
            <a:off x="7056743" y="3429363"/>
            <a:ext cx="3643914" cy="291170"/>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200" b="1" dirty="0">
                <a:latin typeface="Lora" pitchFamily="2" charset="0"/>
              </a:rPr>
              <a:t>Tasa de </a:t>
            </a:r>
            <a:r>
              <a:rPr lang="en-US" sz="1200" b="1" dirty="0" err="1">
                <a:latin typeface="Lora" pitchFamily="2" charset="0"/>
              </a:rPr>
              <a:t>vacantes</a:t>
            </a:r>
            <a:r>
              <a:rPr lang="en-US" sz="1200" b="1" dirty="0">
                <a:latin typeface="Lora" pitchFamily="2" charset="0"/>
              </a:rPr>
              <a:t> de </a:t>
            </a:r>
            <a:r>
              <a:rPr lang="en-US" sz="1200" b="1" dirty="0" err="1">
                <a:latin typeface="Lora" pitchFamily="2" charset="0"/>
              </a:rPr>
              <a:t>espacios</a:t>
            </a:r>
            <a:r>
              <a:rPr lang="en-US" sz="1200" b="1" dirty="0">
                <a:latin typeface="Lora" pitchFamily="2" charset="0"/>
              </a:rPr>
              <a:t> </a:t>
            </a:r>
            <a:r>
              <a:rPr lang="en-US" sz="1200" b="1" dirty="0" err="1">
                <a:latin typeface="Lora" pitchFamily="2" charset="0"/>
              </a:rPr>
              <a:t>industriales</a:t>
            </a:r>
            <a:r>
              <a:rPr lang="en-US" sz="1200" b="1" dirty="0">
                <a:latin typeface="Lora" pitchFamily="2" charset="0"/>
              </a:rPr>
              <a:t> </a:t>
            </a:r>
          </a:p>
        </p:txBody>
      </p:sp>
      <p:graphicFrame>
        <p:nvGraphicFramePr>
          <p:cNvPr id="18" name="Table 16">
            <a:extLst>
              <a:ext uri="{FF2B5EF4-FFF2-40B4-BE49-F238E27FC236}">
                <a16:creationId xmlns:a16="http://schemas.microsoft.com/office/drawing/2014/main" id="{D2B503F9-208A-A578-F3C4-3B42F89B71E6}"/>
              </a:ext>
            </a:extLst>
          </p:cNvPr>
          <p:cNvGraphicFramePr>
            <a:graphicFrameLocks noGrp="1"/>
          </p:cNvGraphicFramePr>
          <p:nvPr>
            <p:extLst>
              <p:ext uri="{D42A27DB-BD31-4B8C-83A1-F6EECF244321}">
                <p14:modId xmlns:p14="http://schemas.microsoft.com/office/powerpoint/2010/main" val="3913667145"/>
              </p:ext>
            </p:extLst>
          </p:nvPr>
        </p:nvGraphicFramePr>
        <p:xfrm>
          <a:off x="878621" y="4409059"/>
          <a:ext cx="5794322" cy="1733740"/>
        </p:xfrm>
        <a:graphic>
          <a:graphicData uri="http://schemas.openxmlformats.org/drawingml/2006/table">
            <a:tbl>
              <a:tblPr firstRow="1" bandRow="1">
                <a:tableStyleId>{5C22544A-7EE6-4342-B048-85BDC9FD1C3A}</a:tableStyleId>
              </a:tblPr>
              <a:tblGrid>
                <a:gridCol w="2104065">
                  <a:extLst>
                    <a:ext uri="{9D8B030D-6E8A-4147-A177-3AD203B41FA5}">
                      <a16:colId xmlns:a16="http://schemas.microsoft.com/office/drawing/2014/main" val="2054654852"/>
                    </a:ext>
                  </a:extLst>
                </a:gridCol>
                <a:gridCol w="2150095">
                  <a:extLst>
                    <a:ext uri="{9D8B030D-6E8A-4147-A177-3AD203B41FA5}">
                      <a16:colId xmlns:a16="http://schemas.microsoft.com/office/drawing/2014/main" val="2948744269"/>
                    </a:ext>
                  </a:extLst>
                </a:gridCol>
                <a:gridCol w="1540162">
                  <a:extLst>
                    <a:ext uri="{9D8B030D-6E8A-4147-A177-3AD203B41FA5}">
                      <a16:colId xmlns:a16="http://schemas.microsoft.com/office/drawing/2014/main" val="1963106833"/>
                    </a:ext>
                  </a:extLst>
                </a:gridCol>
              </a:tblGrid>
              <a:tr h="282276">
                <a:tc>
                  <a:txBody>
                    <a:bodyPr/>
                    <a:lstStyle/>
                    <a:p>
                      <a:r>
                        <a:rPr lang="es-ES" sz="1200" dirty="0">
                          <a:solidFill>
                            <a:schemeClr val="tx1"/>
                          </a:solidFill>
                          <a:latin typeface="Lora" pitchFamily="2" charset="0"/>
                        </a:rPr>
                        <a:t>5 Años de Absorción Neta </a:t>
                      </a:r>
                      <a:endParaRPr lang="en-US" sz="1200" dirty="0">
                        <a:solidFill>
                          <a:schemeClr val="tx1"/>
                        </a:solidFill>
                        <a:latin typeface="Lora" pitchFamily="2" charset="0"/>
                      </a:endParaRPr>
                    </a:p>
                  </a:txBody>
                  <a:tcPr anchor="ctr">
                    <a:solidFill>
                      <a:schemeClr val="bg1">
                        <a:lumMod val="85000"/>
                      </a:schemeClr>
                    </a:solidFill>
                  </a:tcPr>
                </a:tc>
                <a:tc>
                  <a:txBody>
                    <a:bodyPr/>
                    <a:lstStyle/>
                    <a:p>
                      <a:r>
                        <a:rPr lang="es-ES" sz="1200" dirty="0">
                          <a:solidFill>
                            <a:schemeClr val="tx1"/>
                          </a:solidFill>
                          <a:latin typeface="Lora" pitchFamily="2" charset="0"/>
                        </a:rPr>
                        <a:t>Promedio Acumulativo a 5 Años</a:t>
                      </a:r>
                      <a:endParaRPr lang="en-US" sz="1200" dirty="0">
                        <a:solidFill>
                          <a:schemeClr val="tx1"/>
                        </a:solidFill>
                        <a:latin typeface="Lora" pitchFamily="2" charset="0"/>
                      </a:endParaRPr>
                    </a:p>
                  </a:txBody>
                  <a:tcPr anchor="ctr">
                    <a:solidFill>
                      <a:schemeClr val="bg1">
                        <a:lumMod val="85000"/>
                      </a:schemeClr>
                    </a:solidFill>
                  </a:tcPr>
                </a:tc>
                <a:tc>
                  <a:txBody>
                    <a:bodyPr/>
                    <a:lstStyle/>
                    <a:p>
                      <a:r>
                        <a:rPr lang="en-US" sz="1200" dirty="0" err="1">
                          <a:solidFill>
                            <a:schemeClr val="tx1"/>
                          </a:solidFill>
                          <a:latin typeface="Lora" pitchFamily="2" charset="0"/>
                        </a:rPr>
                        <a:t>Promedio</a:t>
                      </a:r>
                      <a:r>
                        <a:rPr lang="en-US" sz="1200" dirty="0">
                          <a:solidFill>
                            <a:schemeClr val="tx1"/>
                          </a:solidFill>
                          <a:latin typeface="Lora" pitchFamily="2" charset="0"/>
                        </a:rPr>
                        <a:t> </a:t>
                      </a:r>
                      <a:r>
                        <a:rPr lang="en-US" sz="1200" dirty="0" err="1">
                          <a:solidFill>
                            <a:schemeClr val="tx1"/>
                          </a:solidFill>
                          <a:latin typeface="Lora" pitchFamily="2" charset="0"/>
                        </a:rPr>
                        <a:t>Anual</a:t>
                      </a:r>
                      <a:endParaRPr lang="en-US" sz="1200" dirty="0">
                        <a:solidFill>
                          <a:schemeClr val="tx1"/>
                        </a:solidFill>
                        <a:latin typeface="Lora" pitchFamily="2" charset="0"/>
                      </a:endParaRPr>
                    </a:p>
                  </a:txBody>
                  <a:tcPr anchor="ctr">
                    <a:solidFill>
                      <a:schemeClr val="bg1">
                        <a:lumMod val="85000"/>
                      </a:schemeClr>
                    </a:solidFill>
                  </a:tcPr>
                </a:tc>
                <a:extLst>
                  <a:ext uri="{0D108BD9-81ED-4DB2-BD59-A6C34878D82A}">
                    <a16:rowId xmlns:a16="http://schemas.microsoft.com/office/drawing/2014/main" val="3830692315"/>
                  </a:ext>
                </a:extLst>
              </a:tr>
              <a:tr h="319135">
                <a:tc>
                  <a:txBody>
                    <a:bodyPr/>
                    <a:lstStyle/>
                    <a:p>
                      <a:r>
                        <a:rPr lang="en-US" sz="1200" b="1" dirty="0">
                          <a:solidFill>
                            <a:schemeClr val="tx1"/>
                          </a:solidFill>
                          <a:latin typeface="Lora" pitchFamily="2" charset="0"/>
                        </a:rPr>
                        <a:t>Kansas City, KC</a:t>
                      </a: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Lora" pitchFamily="2" charset="0"/>
                        </a:rPr>
                        <a:t>4,158,676 SF</a:t>
                      </a: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b="1" dirty="0">
                          <a:solidFill>
                            <a:schemeClr val="tx1"/>
                          </a:solidFill>
                          <a:latin typeface="Lora" pitchFamily="2" charset="0"/>
                        </a:rPr>
                        <a:t>831,735 SF</a:t>
                      </a:r>
                    </a:p>
                  </a:txBody>
                  <a:tcPr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20190"/>
                  </a:ext>
                </a:extLst>
              </a:tr>
              <a:tr h="319135">
                <a:tc>
                  <a:txBody>
                    <a:bodyPr/>
                    <a:lstStyle/>
                    <a:p>
                      <a:r>
                        <a:rPr lang="en-US" sz="1200" dirty="0">
                          <a:latin typeface="Lora" pitchFamily="2" charset="0"/>
                        </a:rPr>
                        <a:t>Kansas City, MO</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8,809,509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1,761,902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143444"/>
                  </a:ext>
                </a:extLst>
              </a:tr>
              <a:tr h="319135">
                <a:tc>
                  <a:txBody>
                    <a:bodyPr/>
                    <a:lstStyle/>
                    <a:p>
                      <a:r>
                        <a:rPr lang="en-US" sz="1200" dirty="0">
                          <a:latin typeface="Lora" pitchFamily="2" charset="0"/>
                        </a:rPr>
                        <a:t>Overland Park, KS</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111,056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22,211 SF</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411914"/>
                  </a:ext>
                </a:extLst>
              </a:tr>
              <a:tr h="319135">
                <a:tc>
                  <a:txBody>
                    <a:bodyPr/>
                    <a:lstStyle/>
                    <a:p>
                      <a:r>
                        <a:rPr lang="en-US" sz="1200" dirty="0" err="1">
                          <a:latin typeface="Lora" pitchFamily="2" charset="0"/>
                        </a:rPr>
                        <a:t>Región</a:t>
                      </a:r>
                      <a:endParaRPr lang="en-US" sz="1200" dirty="0">
                        <a:latin typeface="Lora" pitchFamily="2" charset="0"/>
                      </a:endParaRP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41,675,143 SF</a:t>
                      </a: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8,335,029 SF</a:t>
                      </a:r>
                    </a:p>
                  </a:txBody>
                  <a:tcPr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5069174"/>
                  </a:ext>
                </a:extLst>
              </a:tr>
            </a:tbl>
          </a:graphicData>
        </a:graphic>
      </p:graphicFrame>
      <p:grpSp>
        <p:nvGrpSpPr>
          <p:cNvPr id="19" name="Group 18">
            <a:extLst>
              <a:ext uri="{FF2B5EF4-FFF2-40B4-BE49-F238E27FC236}">
                <a16:creationId xmlns:a16="http://schemas.microsoft.com/office/drawing/2014/main" id="{50772780-E13D-DCD3-D94C-D70949784F96}"/>
              </a:ext>
            </a:extLst>
          </p:cNvPr>
          <p:cNvGrpSpPr/>
          <p:nvPr/>
        </p:nvGrpSpPr>
        <p:grpSpPr>
          <a:xfrm>
            <a:off x="878621" y="433971"/>
            <a:ext cx="502920" cy="502920"/>
            <a:chOff x="8824259" y="2455488"/>
            <a:chExt cx="758957" cy="738665"/>
          </a:xfrm>
        </p:grpSpPr>
        <p:sp>
          <p:nvSpPr>
            <p:cNvPr id="20" name="Rectangle: Rounded Corners 19">
              <a:extLst>
                <a:ext uri="{FF2B5EF4-FFF2-40B4-BE49-F238E27FC236}">
                  <a16:creationId xmlns:a16="http://schemas.microsoft.com/office/drawing/2014/main" id="{144A012B-0615-38A3-E364-6CAD7F25ADF8}"/>
                </a:ext>
              </a:extLst>
            </p:cNvPr>
            <p:cNvSpPr/>
            <p:nvPr/>
          </p:nvSpPr>
          <p:spPr>
            <a:xfrm>
              <a:off x="8824259" y="2455488"/>
              <a:ext cx="758957" cy="738665"/>
            </a:xfrm>
            <a:prstGeom prst="roundRect">
              <a:avLst>
                <a:gd name="adj" fmla="val 14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odern architecture with solid fill">
              <a:extLst>
                <a:ext uri="{FF2B5EF4-FFF2-40B4-BE49-F238E27FC236}">
                  <a16:creationId xmlns:a16="http://schemas.microsoft.com/office/drawing/2014/main" id="{5034960E-DDF5-453A-FE3F-BA3E7B8323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52277" y="2573360"/>
              <a:ext cx="502920" cy="502920"/>
            </a:xfrm>
            <a:prstGeom prst="rect">
              <a:avLst/>
            </a:prstGeom>
          </p:spPr>
        </p:pic>
      </p:grpSp>
      <p:sp>
        <p:nvSpPr>
          <p:cNvPr id="2" name="TextBox 1">
            <a:extLst>
              <a:ext uri="{FF2B5EF4-FFF2-40B4-BE49-F238E27FC236}">
                <a16:creationId xmlns:a16="http://schemas.microsoft.com/office/drawing/2014/main" id="{41DC6AAC-9270-CBB2-662A-65E0888B955A}"/>
              </a:ext>
            </a:extLst>
          </p:cNvPr>
          <p:cNvSpPr txBox="1"/>
          <p:nvPr/>
        </p:nvSpPr>
        <p:spPr>
          <a:xfrm>
            <a:off x="143435" y="6415991"/>
            <a:ext cx="6344451" cy="461665"/>
          </a:xfrm>
          <a:prstGeom prst="rect">
            <a:avLst/>
          </a:prstGeom>
          <a:noFill/>
        </p:spPr>
        <p:txBody>
          <a:bodyPr wrap="square">
            <a:spAutoFit/>
          </a:bodyPr>
          <a:lstStyle/>
          <a:p>
            <a:r>
              <a:rPr lang="es-ES" sz="800" i="1" dirty="0">
                <a:latin typeface="Lora" pitchFamily="2" charset="0"/>
              </a:rPr>
              <a:t>Nota:  El alquiler de locales industriales refleja los alquileres de NNN, incluidos los alquileres directos y subarrendados. Los datos reflejan tanto las vacantes de alquiler directo como las de alquileres subarrendados.</a:t>
            </a:r>
          </a:p>
          <a:p>
            <a:r>
              <a:rPr lang="es-ES" sz="800" i="1" dirty="0">
                <a:latin typeface="Lora" pitchFamily="2" charset="0"/>
              </a:rPr>
              <a:t>Fuente:  Costar (2023)</a:t>
            </a:r>
          </a:p>
        </p:txBody>
      </p:sp>
      <p:pic>
        <p:nvPicPr>
          <p:cNvPr id="3" name="Graphic 2">
            <a:extLst>
              <a:ext uri="{FF2B5EF4-FFF2-40B4-BE49-F238E27FC236}">
                <a16:creationId xmlns:a16="http://schemas.microsoft.com/office/drawing/2014/main" id="{F85050AF-A043-A771-BA4C-7F38F54762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8697" y="211048"/>
            <a:ext cx="631057" cy="627289"/>
          </a:xfrm>
          <a:prstGeom prst="rect">
            <a:avLst/>
          </a:prstGeom>
        </p:spPr>
      </p:pic>
    </p:spTree>
    <p:extLst>
      <p:ext uri="{BB962C8B-B14F-4D97-AF65-F5344CB8AC3E}">
        <p14:creationId xmlns:p14="http://schemas.microsoft.com/office/powerpoint/2010/main" val="763877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5E428-2CA4-A68A-3FD9-2457C3942B82}"/>
              </a:ext>
            </a:extLst>
          </p:cNvPr>
          <p:cNvSpPr txBox="1"/>
          <p:nvPr/>
        </p:nvSpPr>
        <p:spPr>
          <a:xfrm>
            <a:off x="1295722" y="3312042"/>
            <a:ext cx="7464325" cy="1421928"/>
          </a:xfrm>
          <a:prstGeom prst="rect">
            <a:avLst/>
          </a:prstGeom>
          <a:noFill/>
        </p:spPr>
        <p:txBody>
          <a:bodyPr wrap="square" rtlCol="0">
            <a:spAutoFit/>
          </a:bodyPr>
          <a:lstStyle/>
          <a:p>
            <a:pPr>
              <a:lnSpc>
                <a:spcPct val="90000"/>
              </a:lnSpc>
            </a:pPr>
            <a:r>
              <a:rPr lang="en-US" sz="4800" dirty="0">
                <a:solidFill>
                  <a:schemeClr val="accent1"/>
                </a:solidFill>
                <a:latin typeface="Montserrat ExtraBold" panose="00000900000000000000" pitchFamily="50" charset="0"/>
              </a:rPr>
              <a:t>VENTAJAS COMPETITIVAS</a:t>
            </a:r>
          </a:p>
        </p:txBody>
      </p:sp>
      <p:pic>
        <p:nvPicPr>
          <p:cNvPr id="4" name="Graphic 3">
            <a:extLst>
              <a:ext uri="{FF2B5EF4-FFF2-40B4-BE49-F238E27FC236}">
                <a16:creationId xmlns:a16="http://schemas.microsoft.com/office/drawing/2014/main" id="{A0132FDD-F0FE-6827-6CF8-6E2123B513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8043" y="1920477"/>
            <a:ext cx="1165766" cy="1243238"/>
          </a:xfrm>
          <a:prstGeom prst="rect">
            <a:avLst/>
          </a:prstGeom>
        </p:spPr>
      </p:pic>
      <p:sp>
        <p:nvSpPr>
          <p:cNvPr id="6" name="TextBox 5">
            <a:extLst>
              <a:ext uri="{FF2B5EF4-FFF2-40B4-BE49-F238E27FC236}">
                <a16:creationId xmlns:a16="http://schemas.microsoft.com/office/drawing/2014/main" id="{FA98FDA9-6E71-9CBA-64A4-C9C532EA0E32}"/>
              </a:ext>
            </a:extLst>
          </p:cNvPr>
          <p:cNvSpPr txBox="1"/>
          <p:nvPr/>
        </p:nvSpPr>
        <p:spPr>
          <a:xfrm>
            <a:off x="6662928" y="6527794"/>
            <a:ext cx="5096501" cy="241413"/>
          </a:xfrm>
          <a:prstGeom prst="rect">
            <a:avLst/>
          </a:prstGeom>
          <a:noFill/>
        </p:spPr>
        <p:txBody>
          <a:bodyPr wrap="square">
            <a:spAutoFit/>
          </a:bodyPr>
          <a:lstStyle/>
          <a:p>
            <a:pPr marL="0" marR="0" algn="r">
              <a:lnSpc>
                <a:spcPct val="115000"/>
              </a:lnSpc>
              <a:tabLst>
                <a:tab pos="574040" algn="l"/>
              </a:tabLst>
            </a:pPr>
            <a:r>
              <a:rPr lang="en-US" sz="900" dirty="0">
                <a:solidFill>
                  <a:schemeClr val="bg1"/>
                </a:solidFill>
                <a:latin typeface="Lora" pitchFamily="2" charset="0"/>
              </a:rPr>
              <a:t>State of the Economy Snapshot  |  Kansas City Economic Development Strategic Plan</a:t>
            </a:r>
          </a:p>
        </p:txBody>
      </p:sp>
      <p:pic>
        <p:nvPicPr>
          <p:cNvPr id="7" name="Graphic 6">
            <a:extLst>
              <a:ext uri="{FF2B5EF4-FFF2-40B4-BE49-F238E27FC236}">
                <a16:creationId xmlns:a16="http://schemas.microsoft.com/office/drawing/2014/main" id="{A907373F-6C15-9018-D954-4A577FD0563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 r="10273"/>
          <a:stretch/>
        </p:blipFill>
        <p:spPr>
          <a:xfrm>
            <a:off x="7332025" y="423859"/>
            <a:ext cx="4859976" cy="5776365"/>
          </a:xfrm>
          <a:prstGeom prst="rect">
            <a:avLst/>
          </a:prstGeom>
        </p:spPr>
      </p:pic>
    </p:spTree>
    <p:extLst>
      <p:ext uri="{BB962C8B-B14F-4D97-AF65-F5344CB8AC3E}">
        <p14:creationId xmlns:p14="http://schemas.microsoft.com/office/powerpoint/2010/main" val="3018093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8488C3C-544A-5B5C-784E-20188F7B60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88525" y="145200"/>
            <a:ext cx="557323" cy="594360"/>
          </a:xfrm>
          <a:prstGeom prst="rect">
            <a:avLst/>
          </a:prstGeom>
        </p:spPr>
      </p:pic>
      <p:sp>
        <p:nvSpPr>
          <p:cNvPr id="7" name="TextBox 6">
            <a:extLst>
              <a:ext uri="{FF2B5EF4-FFF2-40B4-BE49-F238E27FC236}">
                <a16:creationId xmlns:a16="http://schemas.microsoft.com/office/drawing/2014/main" id="{54B3C79A-9F73-244A-0430-AF393426CF35}"/>
              </a:ext>
            </a:extLst>
          </p:cNvPr>
          <p:cNvSpPr txBox="1"/>
          <p:nvPr/>
        </p:nvSpPr>
        <p:spPr>
          <a:xfrm>
            <a:off x="783303" y="751250"/>
            <a:ext cx="5820073" cy="552715"/>
          </a:xfrm>
          <a:prstGeom prst="rect">
            <a:avLst/>
          </a:prstGeom>
          <a:noFill/>
        </p:spPr>
        <p:txBody>
          <a:bodyPr wrap="square">
            <a:spAutoFit/>
          </a:bodyPr>
          <a:lstStyle/>
          <a:p>
            <a:pPr>
              <a:lnSpc>
                <a:spcPct val="115000"/>
              </a:lnSpc>
              <a:tabLst>
                <a:tab pos="574040" algn="l"/>
              </a:tabLst>
            </a:pPr>
            <a:r>
              <a:rPr lang="en-US" sz="2800" dirty="0">
                <a:latin typeface="Montserrat Light" panose="00000400000000000000" pitchFamily="2" charset="0"/>
              </a:rPr>
              <a:t> </a:t>
            </a:r>
            <a:r>
              <a:rPr lang="es-ES" sz="2800" kern="100" dirty="0">
                <a:effectLst/>
                <a:latin typeface="Montserrat Light" panose="00000400000000000000" pitchFamily="2" charset="0"/>
                <a:ea typeface="Calibri" panose="020F0502020204030204" pitchFamily="34" charset="0"/>
                <a:cs typeface="Arial" panose="020B0604020202020204" pitchFamily="34" charset="0"/>
              </a:rPr>
              <a:t>Por qué Kansas City, Kansas</a:t>
            </a:r>
            <a:endParaRPr lang="en-US" sz="2800" kern="100" dirty="0">
              <a:effectLst/>
              <a:latin typeface="Montserrat Light" panose="00000400000000000000" pitchFamily="2" charset="0"/>
              <a:ea typeface="Calibri" panose="020F0502020204030204" pitchFamily="34" charset="0"/>
              <a:cs typeface="Arial" panose="020B0604020202020204" pitchFamily="34" charset="0"/>
            </a:endParaRPr>
          </a:p>
        </p:txBody>
      </p:sp>
      <p:pic>
        <p:nvPicPr>
          <p:cNvPr id="13" name="Graphic 12" descr="Group of people outline">
            <a:extLst>
              <a:ext uri="{FF2B5EF4-FFF2-40B4-BE49-F238E27FC236}">
                <a16:creationId xmlns:a16="http://schemas.microsoft.com/office/drawing/2014/main" id="{FFA8AD7B-802D-AAAC-458D-DD05797E93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21709" y="3845109"/>
            <a:ext cx="411480" cy="411480"/>
          </a:xfrm>
          <a:prstGeom prst="rect">
            <a:avLst/>
          </a:prstGeom>
        </p:spPr>
      </p:pic>
      <p:pic>
        <p:nvPicPr>
          <p:cNvPr id="14" name="Graphic 13" descr="Social network outline">
            <a:extLst>
              <a:ext uri="{FF2B5EF4-FFF2-40B4-BE49-F238E27FC236}">
                <a16:creationId xmlns:a16="http://schemas.microsoft.com/office/drawing/2014/main" id="{66F6E246-8577-8DB6-F3FE-7F5C08776E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632973" y="5132727"/>
            <a:ext cx="411480" cy="411480"/>
          </a:xfrm>
          <a:prstGeom prst="rect">
            <a:avLst/>
          </a:prstGeom>
        </p:spPr>
      </p:pic>
      <p:pic>
        <p:nvPicPr>
          <p:cNvPr id="15" name="Graphic 14" descr="Business Growth outline">
            <a:extLst>
              <a:ext uri="{FF2B5EF4-FFF2-40B4-BE49-F238E27FC236}">
                <a16:creationId xmlns:a16="http://schemas.microsoft.com/office/drawing/2014/main" id="{38F1C712-D503-16FA-951D-7EC2AA849B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821709" y="5132727"/>
            <a:ext cx="411480" cy="411480"/>
          </a:xfrm>
          <a:prstGeom prst="rect">
            <a:avLst/>
          </a:prstGeom>
        </p:spPr>
      </p:pic>
      <p:sp>
        <p:nvSpPr>
          <p:cNvPr id="16" name="TextBox 15">
            <a:extLst>
              <a:ext uri="{FF2B5EF4-FFF2-40B4-BE49-F238E27FC236}">
                <a16:creationId xmlns:a16="http://schemas.microsoft.com/office/drawing/2014/main" id="{CC874FFD-CBCF-82A8-459E-C443EB832252}"/>
              </a:ext>
            </a:extLst>
          </p:cNvPr>
          <p:cNvSpPr txBox="1"/>
          <p:nvPr/>
        </p:nvSpPr>
        <p:spPr>
          <a:xfrm>
            <a:off x="125147" y="6434279"/>
            <a:ext cx="6344451" cy="461665"/>
          </a:xfrm>
          <a:prstGeom prst="rect">
            <a:avLst/>
          </a:prstGeom>
          <a:noFill/>
        </p:spPr>
        <p:txBody>
          <a:bodyPr wrap="square">
            <a:spAutoFit/>
          </a:bodyPr>
          <a:lstStyle/>
          <a:p>
            <a:r>
              <a:rPr lang="en-US" sz="800" i="1" dirty="0">
                <a:latin typeface="Lora" pitchFamily="2" charset="0"/>
              </a:rPr>
              <a:t> </a:t>
            </a:r>
          </a:p>
          <a:p>
            <a:r>
              <a:rPr lang="es-ES" sz="800" i="1" dirty="0">
                <a:latin typeface="Lora" pitchFamily="2" charset="0"/>
              </a:rPr>
              <a:t>Fuente:  Nuevas ventajas competitivas identificadas mediante entrevistas iniciales con los interesados en el desarrollo económico regional.</a:t>
            </a:r>
            <a:endParaRPr lang="en-US" sz="800" i="1" dirty="0">
              <a:latin typeface="Lora" pitchFamily="2" charset="0"/>
            </a:endParaRPr>
          </a:p>
        </p:txBody>
      </p:sp>
      <p:sp>
        <p:nvSpPr>
          <p:cNvPr id="2" name="TextBox 1">
            <a:extLst>
              <a:ext uri="{FF2B5EF4-FFF2-40B4-BE49-F238E27FC236}">
                <a16:creationId xmlns:a16="http://schemas.microsoft.com/office/drawing/2014/main" id="{5A9ADFE3-5151-A97A-7DF5-0E080726D40D}"/>
              </a:ext>
            </a:extLst>
          </p:cNvPr>
          <p:cNvSpPr txBox="1"/>
          <p:nvPr/>
        </p:nvSpPr>
        <p:spPr>
          <a:xfrm>
            <a:off x="783304" y="1714793"/>
            <a:ext cx="3884708" cy="2266326"/>
          </a:xfrm>
          <a:prstGeom prst="rect">
            <a:avLst/>
          </a:prstGeom>
          <a:noFill/>
        </p:spPr>
        <p:txBody>
          <a:bodyPr wrap="square">
            <a:spAutoFit/>
          </a:bodyPr>
          <a:lstStyle/>
          <a:p>
            <a:pPr>
              <a:lnSpc>
                <a:spcPct val="110000"/>
              </a:lnSpc>
              <a:spcBef>
                <a:spcPts val="600"/>
              </a:spcBef>
              <a:spcAft>
                <a:spcPts val="600"/>
              </a:spcAft>
              <a:tabLst>
                <a:tab pos="574040" algn="l"/>
              </a:tabLst>
            </a:pPr>
            <a:r>
              <a:rPr lang="es-ES" sz="1200" dirty="0">
                <a:latin typeface="Lora" pitchFamily="2" charset="0"/>
              </a:rPr>
              <a:t>En el desarrollo económico, las ventajas competitivas se refieren a las distintas condiciones, características y activos específicos de Kansas City, Kansas y del Condado de Wyandotte. </a:t>
            </a:r>
          </a:p>
          <a:p>
            <a:pPr>
              <a:lnSpc>
                <a:spcPct val="110000"/>
              </a:lnSpc>
              <a:spcBef>
                <a:spcPts val="600"/>
              </a:spcBef>
              <a:spcAft>
                <a:spcPts val="600"/>
              </a:spcAft>
              <a:tabLst>
                <a:tab pos="574040" algn="l"/>
              </a:tabLst>
            </a:pPr>
            <a:r>
              <a:rPr lang="es-ES" sz="1200" dirty="0">
                <a:latin typeface="Lora" pitchFamily="2" charset="0"/>
              </a:rPr>
              <a:t>Comprender y consolidar aún más las ventajas competitivas del área ayuda a informar las oportunidades para continuar fortaleciendo la economía local y resaltar el valioso y único posicionamiento de Kansas City, Kansas dentro de la economía regional ampliada. </a:t>
            </a:r>
          </a:p>
        </p:txBody>
      </p:sp>
      <p:grpSp>
        <p:nvGrpSpPr>
          <p:cNvPr id="6" name="Group 5">
            <a:extLst>
              <a:ext uri="{FF2B5EF4-FFF2-40B4-BE49-F238E27FC236}">
                <a16:creationId xmlns:a16="http://schemas.microsoft.com/office/drawing/2014/main" id="{5B01D190-8191-8862-B8B6-63B0DEC223C9}"/>
              </a:ext>
            </a:extLst>
          </p:cNvPr>
          <p:cNvGrpSpPr/>
          <p:nvPr/>
        </p:nvGrpSpPr>
        <p:grpSpPr>
          <a:xfrm>
            <a:off x="717079" y="3860283"/>
            <a:ext cx="3884709" cy="1750113"/>
            <a:chOff x="734718" y="4938696"/>
            <a:chExt cx="3884709" cy="1750113"/>
          </a:xfrm>
        </p:grpSpPr>
        <p:sp>
          <p:nvSpPr>
            <p:cNvPr id="8" name="TextBox 7">
              <a:extLst>
                <a:ext uri="{FF2B5EF4-FFF2-40B4-BE49-F238E27FC236}">
                  <a16:creationId xmlns:a16="http://schemas.microsoft.com/office/drawing/2014/main" id="{86F6046C-F8F4-5209-76FC-00B2E00ACBBD}"/>
                </a:ext>
              </a:extLst>
            </p:cNvPr>
            <p:cNvSpPr txBox="1"/>
            <p:nvPr/>
          </p:nvSpPr>
          <p:spPr>
            <a:xfrm>
              <a:off x="734718" y="5090144"/>
              <a:ext cx="3884709" cy="1598665"/>
            </a:xfrm>
            <a:prstGeom prst="roundRect">
              <a:avLst>
                <a:gd name="adj" fmla="val 24740"/>
              </a:avLst>
            </a:prstGeom>
            <a:noFill/>
            <a:ln w="15875">
              <a:solidFill>
                <a:schemeClr val="accent1"/>
              </a:solidFill>
              <a:prstDash val="sysDash"/>
            </a:ln>
          </p:spPr>
          <p:txBody>
            <a:bodyPr wrap="square" tIns="118872">
              <a:spAutoFit/>
            </a:bodyPr>
            <a:lstStyle/>
            <a:p>
              <a:pPr marL="0" marR="0" lvl="0" indent="0" algn="l" defTabSz="457200" rtl="0" eaLnBrk="1" fontAlgn="auto" latinLnBrk="0" hangingPunct="1">
                <a:lnSpc>
                  <a:spcPct val="110000"/>
                </a:lnSpc>
                <a:spcBef>
                  <a:spcPts val="600"/>
                </a:spcBef>
                <a:spcAft>
                  <a:spcPts val="600"/>
                </a:spcAft>
                <a:buClrTx/>
                <a:buSzTx/>
                <a:buFontTx/>
                <a:buNone/>
                <a:tabLst>
                  <a:tab pos="574040" algn="l"/>
                </a:tabLst>
                <a:defRPr/>
              </a:pPr>
              <a:r>
                <a:rPr kumimoji="0" lang="es-ES" sz="1200" i="1" u="none" strike="noStrike" kern="1200" cap="none" spc="0" normalizeH="0" baseline="0" noProof="0" dirty="0">
                  <a:ln>
                    <a:noFill/>
                  </a:ln>
                  <a:solidFill>
                    <a:prstClr val="black"/>
                  </a:solidFill>
                  <a:effectLst/>
                  <a:uLnTx/>
                  <a:uFillTx/>
                  <a:latin typeface="Lora" pitchFamily="2" charset="0"/>
                  <a:ea typeface="+mn-ea"/>
                  <a:cs typeface="+mn-cs"/>
                </a:rPr>
                <a:t>Estas ventajas competitivas son solo un comienzo para resaltar las muchas razones por las que las empresas y los empleados eligen Kansas City, Kansas, y son un punto central en la conversación a lo largo del proceso de Planificación Estratégica de Desarrollo Económico. </a:t>
              </a:r>
              <a:endParaRPr kumimoji="0" lang="en-US" sz="1200" i="1" u="none" strike="noStrike" kern="1200" cap="none" spc="0" normalizeH="0" baseline="0" noProof="0" dirty="0">
                <a:ln>
                  <a:noFill/>
                </a:ln>
                <a:solidFill>
                  <a:prstClr val="black"/>
                </a:solidFill>
                <a:effectLst/>
                <a:uLnTx/>
                <a:uFillTx/>
                <a:latin typeface="Lora" pitchFamily="2" charset="0"/>
                <a:ea typeface="+mn-ea"/>
                <a:cs typeface="+mn-cs"/>
              </a:endParaRPr>
            </a:p>
          </p:txBody>
        </p:sp>
        <p:grpSp>
          <p:nvGrpSpPr>
            <p:cNvPr id="10" name="Group 9">
              <a:extLst>
                <a:ext uri="{FF2B5EF4-FFF2-40B4-BE49-F238E27FC236}">
                  <a16:creationId xmlns:a16="http://schemas.microsoft.com/office/drawing/2014/main" id="{C82DD0AE-D397-A9C1-7240-FA944A3BA2B6}"/>
                </a:ext>
              </a:extLst>
            </p:cNvPr>
            <p:cNvGrpSpPr/>
            <p:nvPr/>
          </p:nvGrpSpPr>
          <p:grpSpPr>
            <a:xfrm>
              <a:off x="990876" y="4938696"/>
              <a:ext cx="330519" cy="330519"/>
              <a:chOff x="1467126" y="5046766"/>
              <a:chExt cx="330519" cy="330519"/>
            </a:xfrm>
          </p:grpSpPr>
          <p:sp>
            <p:nvSpPr>
              <p:cNvPr id="11" name="Oval 10">
                <a:extLst>
                  <a:ext uri="{FF2B5EF4-FFF2-40B4-BE49-F238E27FC236}">
                    <a16:creationId xmlns:a16="http://schemas.microsoft.com/office/drawing/2014/main" id="{07367CD1-4FF3-3C58-A3D7-648A9BDA463A}"/>
                  </a:ext>
                </a:extLst>
              </p:cNvPr>
              <p:cNvSpPr/>
              <p:nvPr/>
            </p:nvSpPr>
            <p:spPr>
              <a:xfrm>
                <a:off x="1467126" y="5046766"/>
                <a:ext cx="330519" cy="330519"/>
              </a:xfrm>
              <a:prstGeom prst="ellipse">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and gear with solid fill">
                <a:extLst>
                  <a:ext uri="{FF2B5EF4-FFF2-40B4-BE49-F238E27FC236}">
                    <a16:creationId xmlns:a16="http://schemas.microsoft.com/office/drawing/2014/main" id="{918526D9-26F4-FE77-7A52-B512F42FF4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503060" y="5064412"/>
                <a:ext cx="258650" cy="258650"/>
              </a:xfrm>
              <a:prstGeom prst="rect">
                <a:avLst/>
              </a:prstGeom>
            </p:spPr>
          </p:pic>
        </p:grpSp>
      </p:grpSp>
      <p:sp>
        <p:nvSpPr>
          <p:cNvPr id="19" name="TextBox 18">
            <a:extLst>
              <a:ext uri="{FF2B5EF4-FFF2-40B4-BE49-F238E27FC236}">
                <a16:creationId xmlns:a16="http://schemas.microsoft.com/office/drawing/2014/main" id="{8E0C6876-5F96-0A9D-9220-DB381F562983}"/>
              </a:ext>
            </a:extLst>
          </p:cNvPr>
          <p:cNvSpPr txBox="1"/>
          <p:nvPr/>
        </p:nvSpPr>
        <p:spPr>
          <a:xfrm>
            <a:off x="5734229" y="1819016"/>
            <a:ext cx="2425066" cy="521618"/>
          </a:xfrm>
          <a:prstGeom prst="rect">
            <a:avLst/>
          </a:prstGeom>
          <a:noFill/>
        </p:spPr>
        <p:txBody>
          <a:bodyPr wrap="square">
            <a:spAutoFit/>
          </a:bodyPr>
          <a:lstStyle/>
          <a:p>
            <a:pPr marL="0" marR="0" algn="ctr">
              <a:lnSpc>
                <a:spcPct val="115000"/>
              </a:lnSpc>
              <a:tabLst>
                <a:tab pos="574040" algn="l"/>
              </a:tabLst>
            </a:pPr>
            <a:r>
              <a:rPr lang="en-US" sz="1400" dirty="0">
                <a:solidFill>
                  <a:schemeClr val="accent4"/>
                </a:solidFill>
                <a:latin typeface="Montserrat Light" panose="00000400000000000000" pitchFamily="2" charset="0"/>
              </a:rPr>
              <a:t>Más de 3.430 </a:t>
            </a:r>
            <a:r>
              <a:rPr lang="en-US" sz="1400" dirty="0" err="1">
                <a:solidFill>
                  <a:schemeClr val="accent4"/>
                </a:solidFill>
                <a:latin typeface="Montserrat Light" panose="00000400000000000000" pitchFamily="2" charset="0"/>
              </a:rPr>
              <a:t>empresas</a:t>
            </a:r>
            <a:r>
              <a:rPr lang="en-US" sz="1400" dirty="0">
                <a:solidFill>
                  <a:schemeClr val="accent4"/>
                </a:solidFill>
                <a:latin typeface="Montserrat Light" panose="00000400000000000000" pitchFamily="2" charset="0"/>
              </a:rPr>
              <a:t> </a:t>
            </a:r>
          </a:p>
          <a:p>
            <a:pPr marL="0" marR="0" algn="ctr">
              <a:lnSpc>
                <a:spcPct val="115000"/>
              </a:lnSpc>
              <a:tabLst>
                <a:tab pos="574040" algn="l"/>
              </a:tabLst>
            </a:pPr>
            <a:r>
              <a:rPr lang="es-ES" sz="1100" i="1" dirty="0">
                <a:latin typeface="Lora" pitchFamily="2" charset="0"/>
              </a:rPr>
              <a:t>en el Condado de Wyandotte </a:t>
            </a:r>
            <a:endParaRPr lang="en-US" sz="1100" i="1" dirty="0">
              <a:latin typeface="Lora" pitchFamily="2" charset="0"/>
            </a:endParaRPr>
          </a:p>
        </p:txBody>
      </p:sp>
      <p:sp>
        <p:nvSpPr>
          <p:cNvPr id="20" name="TextBox 19">
            <a:extLst>
              <a:ext uri="{FF2B5EF4-FFF2-40B4-BE49-F238E27FC236}">
                <a16:creationId xmlns:a16="http://schemas.microsoft.com/office/drawing/2014/main" id="{FAF8E3BA-B234-3668-FC9A-51EF5CE533DB}"/>
              </a:ext>
            </a:extLst>
          </p:cNvPr>
          <p:cNvSpPr txBox="1"/>
          <p:nvPr/>
        </p:nvSpPr>
        <p:spPr>
          <a:xfrm>
            <a:off x="8682779" y="1818664"/>
            <a:ext cx="2532628" cy="521618"/>
          </a:xfrm>
          <a:prstGeom prst="rect">
            <a:avLst/>
          </a:prstGeom>
          <a:noFill/>
        </p:spPr>
        <p:txBody>
          <a:bodyPr wrap="square">
            <a:spAutoFit/>
          </a:bodyPr>
          <a:lstStyle/>
          <a:p>
            <a:pPr marL="0" marR="0" algn="ctr">
              <a:lnSpc>
                <a:spcPct val="115000"/>
              </a:lnSpc>
              <a:tabLst>
                <a:tab pos="574040" algn="l"/>
              </a:tabLst>
            </a:pPr>
            <a:r>
              <a:rPr lang="en-US" sz="1400" dirty="0">
                <a:solidFill>
                  <a:schemeClr val="accent1"/>
                </a:solidFill>
                <a:latin typeface="Montserrat Light" panose="00000400000000000000" pitchFamily="2" charset="0"/>
              </a:rPr>
              <a:t>Más de 72.200 </a:t>
            </a:r>
            <a:r>
              <a:rPr lang="en-US" sz="1400" dirty="0" err="1">
                <a:solidFill>
                  <a:schemeClr val="accent1"/>
                </a:solidFill>
                <a:latin typeface="Montserrat Light" panose="00000400000000000000" pitchFamily="2" charset="0"/>
              </a:rPr>
              <a:t>Empleados</a:t>
            </a:r>
            <a:r>
              <a:rPr lang="en-US" sz="1400" dirty="0">
                <a:solidFill>
                  <a:schemeClr val="accent1"/>
                </a:solidFill>
                <a:latin typeface="Montserrat Light" panose="00000400000000000000" pitchFamily="2" charset="0"/>
              </a:rPr>
              <a:t> </a:t>
            </a:r>
          </a:p>
          <a:p>
            <a:pPr marL="0" marR="0" algn="ctr">
              <a:lnSpc>
                <a:spcPct val="115000"/>
              </a:lnSpc>
              <a:tabLst>
                <a:tab pos="574040" algn="l"/>
              </a:tabLst>
            </a:pPr>
            <a:r>
              <a:rPr lang="es-ES" sz="1100" i="1" dirty="0">
                <a:latin typeface="Lora" pitchFamily="2" charset="0"/>
              </a:rPr>
              <a:t>en el Condado de Wyandotte </a:t>
            </a:r>
          </a:p>
        </p:txBody>
      </p:sp>
      <p:sp>
        <p:nvSpPr>
          <p:cNvPr id="21" name="TextBox 20">
            <a:extLst>
              <a:ext uri="{FF2B5EF4-FFF2-40B4-BE49-F238E27FC236}">
                <a16:creationId xmlns:a16="http://schemas.microsoft.com/office/drawing/2014/main" id="{B5D8DD38-E6AB-15F2-01EF-5D3D0E3F271D}"/>
              </a:ext>
            </a:extLst>
          </p:cNvPr>
          <p:cNvSpPr txBox="1"/>
          <p:nvPr/>
        </p:nvSpPr>
        <p:spPr>
          <a:xfrm>
            <a:off x="8682779" y="2927355"/>
            <a:ext cx="2689341" cy="964046"/>
          </a:xfrm>
          <a:prstGeom prst="rect">
            <a:avLst/>
          </a:prstGeom>
          <a:noFill/>
        </p:spPr>
        <p:txBody>
          <a:bodyPr wrap="square">
            <a:spAutoFit/>
          </a:bodyPr>
          <a:lstStyle/>
          <a:p>
            <a:pPr marL="0" marR="0" algn="ctr">
              <a:lnSpc>
                <a:spcPct val="115000"/>
              </a:lnSpc>
              <a:tabLst>
                <a:tab pos="574040" algn="l"/>
              </a:tabLst>
            </a:pPr>
            <a:r>
              <a:rPr lang="en-US" sz="1400" dirty="0" err="1">
                <a:solidFill>
                  <a:schemeClr val="tx1">
                    <a:lumMod val="85000"/>
                    <a:lumOff val="15000"/>
                  </a:schemeClr>
                </a:solidFill>
                <a:latin typeface="Montserrat Light" panose="00000400000000000000" pitchFamily="2" charset="0"/>
              </a:rPr>
              <a:t>Crecimiento</a:t>
            </a:r>
            <a:r>
              <a:rPr lang="en-US" sz="1400" dirty="0">
                <a:solidFill>
                  <a:schemeClr val="tx1">
                    <a:lumMod val="85000"/>
                    <a:lumOff val="15000"/>
                  </a:schemeClr>
                </a:solidFill>
                <a:latin typeface="Montserrat Light" panose="00000400000000000000" pitchFamily="2" charset="0"/>
              </a:rPr>
              <a:t> </a:t>
            </a:r>
            <a:r>
              <a:rPr lang="en-US" sz="1400" dirty="0" err="1">
                <a:solidFill>
                  <a:schemeClr val="tx1">
                    <a:lumMod val="85000"/>
                    <a:lumOff val="15000"/>
                  </a:schemeClr>
                </a:solidFill>
                <a:latin typeface="Montserrat Light" panose="00000400000000000000" pitchFamily="2" charset="0"/>
              </a:rPr>
              <a:t>Económico</a:t>
            </a:r>
            <a:r>
              <a:rPr lang="en-US" sz="1400" dirty="0">
                <a:solidFill>
                  <a:schemeClr val="tx1">
                    <a:lumMod val="85000"/>
                    <a:lumOff val="15000"/>
                  </a:schemeClr>
                </a:solidFill>
                <a:latin typeface="Montserrat Light" panose="00000400000000000000" pitchFamily="2" charset="0"/>
              </a:rPr>
              <a:t> </a:t>
            </a:r>
            <a:r>
              <a:rPr lang="en-US" sz="1400" dirty="0" err="1">
                <a:solidFill>
                  <a:schemeClr val="tx1">
                    <a:lumMod val="85000"/>
                    <a:lumOff val="15000"/>
                  </a:schemeClr>
                </a:solidFill>
                <a:latin typeface="Montserrat Light" panose="00000400000000000000" pitchFamily="2" charset="0"/>
              </a:rPr>
              <a:t>Proyectado</a:t>
            </a:r>
            <a:r>
              <a:rPr lang="en-US" sz="1400" dirty="0">
                <a:solidFill>
                  <a:schemeClr val="tx1">
                    <a:lumMod val="85000"/>
                    <a:lumOff val="15000"/>
                  </a:schemeClr>
                </a:solidFill>
                <a:latin typeface="Montserrat Light" panose="00000400000000000000" pitchFamily="2" charset="0"/>
              </a:rPr>
              <a:t> </a:t>
            </a:r>
          </a:p>
          <a:p>
            <a:pPr marL="0" marR="0" algn="ctr">
              <a:lnSpc>
                <a:spcPct val="115000"/>
              </a:lnSpc>
              <a:tabLst>
                <a:tab pos="574040" algn="l"/>
              </a:tabLst>
            </a:pPr>
            <a:r>
              <a:rPr lang="es-ES" sz="1100" i="1" dirty="0">
                <a:latin typeface="Lora" pitchFamily="2" charset="0"/>
              </a:rPr>
              <a:t>a través de Kansas City, Kansas, y sus alrededores</a:t>
            </a:r>
            <a:endParaRPr lang="en-US" sz="1100" i="1" dirty="0">
              <a:latin typeface="Lora" pitchFamily="2" charset="0"/>
            </a:endParaRPr>
          </a:p>
        </p:txBody>
      </p:sp>
      <p:sp>
        <p:nvSpPr>
          <p:cNvPr id="22" name="TextBox 21">
            <a:extLst>
              <a:ext uri="{FF2B5EF4-FFF2-40B4-BE49-F238E27FC236}">
                <a16:creationId xmlns:a16="http://schemas.microsoft.com/office/drawing/2014/main" id="{259A6F20-0449-D8B6-3E93-38940D8D6696}"/>
              </a:ext>
            </a:extLst>
          </p:cNvPr>
          <p:cNvSpPr txBox="1"/>
          <p:nvPr/>
        </p:nvSpPr>
        <p:spPr>
          <a:xfrm>
            <a:off x="5347860" y="4252455"/>
            <a:ext cx="2981706" cy="910955"/>
          </a:xfrm>
          <a:prstGeom prst="rect">
            <a:avLst/>
          </a:prstGeom>
          <a:noFill/>
        </p:spPr>
        <p:txBody>
          <a:bodyPr wrap="square">
            <a:spAutoFit/>
          </a:bodyPr>
          <a:lstStyle/>
          <a:p>
            <a:pPr marL="0" marR="0" algn="ctr">
              <a:lnSpc>
                <a:spcPct val="115000"/>
              </a:lnSpc>
              <a:tabLst>
                <a:tab pos="574040" algn="l"/>
              </a:tabLst>
            </a:pPr>
            <a:r>
              <a:rPr lang="en-US" sz="1400" dirty="0">
                <a:solidFill>
                  <a:schemeClr val="tx1">
                    <a:lumMod val="85000"/>
                    <a:lumOff val="15000"/>
                  </a:schemeClr>
                </a:solidFill>
                <a:latin typeface="Montserrat Light" panose="00000400000000000000" pitchFamily="2" charset="0"/>
              </a:rPr>
              <a:t>Mercado </a:t>
            </a:r>
            <a:r>
              <a:rPr lang="en-US" sz="1400" dirty="0" err="1">
                <a:solidFill>
                  <a:schemeClr val="tx1">
                    <a:lumMod val="85000"/>
                    <a:lumOff val="15000"/>
                  </a:schemeClr>
                </a:solidFill>
                <a:latin typeface="Montserrat Light" panose="00000400000000000000" pitchFamily="2" charset="0"/>
              </a:rPr>
              <a:t>Comercial</a:t>
            </a:r>
            <a:r>
              <a:rPr lang="en-US" sz="1400" dirty="0">
                <a:solidFill>
                  <a:schemeClr val="tx1">
                    <a:lumMod val="85000"/>
                    <a:lumOff val="15000"/>
                  </a:schemeClr>
                </a:solidFill>
                <a:latin typeface="Montserrat Light" panose="00000400000000000000" pitchFamily="2" charset="0"/>
              </a:rPr>
              <a:t> </a:t>
            </a:r>
            <a:r>
              <a:rPr lang="en-US" sz="1400" dirty="0" err="1">
                <a:solidFill>
                  <a:schemeClr val="tx1">
                    <a:lumMod val="85000"/>
                    <a:lumOff val="15000"/>
                  </a:schemeClr>
                </a:solidFill>
                <a:latin typeface="Montserrat Light" panose="00000400000000000000" pitchFamily="2" charset="0"/>
              </a:rPr>
              <a:t>Asequible</a:t>
            </a:r>
            <a:r>
              <a:rPr lang="en-US" sz="1400" dirty="0">
                <a:solidFill>
                  <a:schemeClr val="tx1">
                    <a:lumMod val="85000"/>
                    <a:lumOff val="15000"/>
                  </a:schemeClr>
                </a:solidFill>
                <a:latin typeface="Montserrat Light" panose="00000400000000000000" pitchFamily="2" charset="0"/>
              </a:rPr>
              <a:t> </a:t>
            </a:r>
            <a:r>
              <a:rPr lang="es-ES" sz="1100" i="1" dirty="0">
                <a:latin typeface="Lora" pitchFamily="2" charset="0"/>
              </a:rPr>
              <a:t>Alquileres de oficinas, locales comerciales y espacios industriales en KCK en comparación con la región </a:t>
            </a:r>
            <a:endParaRPr lang="en-US" sz="1100" i="1" dirty="0">
              <a:latin typeface="Lora" pitchFamily="2" charset="0"/>
            </a:endParaRPr>
          </a:p>
        </p:txBody>
      </p:sp>
      <p:sp>
        <p:nvSpPr>
          <p:cNvPr id="23" name="TextBox 22">
            <a:extLst>
              <a:ext uri="{FF2B5EF4-FFF2-40B4-BE49-F238E27FC236}">
                <a16:creationId xmlns:a16="http://schemas.microsoft.com/office/drawing/2014/main" id="{F059D04B-E8CD-D530-0653-DBE60D98CB72}"/>
              </a:ext>
            </a:extLst>
          </p:cNvPr>
          <p:cNvSpPr txBox="1"/>
          <p:nvPr/>
        </p:nvSpPr>
        <p:spPr>
          <a:xfrm>
            <a:off x="8801547" y="4252455"/>
            <a:ext cx="2451805" cy="716991"/>
          </a:xfrm>
          <a:prstGeom prst="rect">
            <a:avLst/>
          </a:prstGeom>
          <a:noFill/>
        </p:spPr>
        <p:txBody>
          <a:bodyPr wrap="square">
            <a:spAutoFit/>
          </a:bodyPr>
          <a:lstStyle/>
          <a:p>
            <a:pPr marL="0" marR="0" algn="ctr">
              <a:lnSpc>
                <a:spcPct val="115000"/>
              </a:lnSpc>
              <a:tabLst>
                <a:tab pos="574040" algn="l"/>
              </a:tabLst>
            </a:pPr>
            <a:r>
              <a:rPr lang="en-US" sz="1400" dirty="0" err="1">
                <a:solidFill>
                  <a:schemeClr val="accent2"/>
                </a:solidFill>
                <a:latin typeface="Montserrat Light" panose="00000400000000000000" pitchFamily="2" charset="0"/>
              </a:rPr>
              <a:t>Comunidad</a:t>
            </a:r>
            <a:r>
              <a:rPr lang="en-US" sz="1400" dirty="0">
                <a:solidFill>
                  <a:schemeClr val="accent2"/>
                </a:solidFill>
                <a:latin typeface="Montserrat Light" panose="00000400000000000000" pitchFamily="2" charset="0"/>
              </a:rPr>
              <a:t> </a:t>
            </a:r>
            <a:r>
              <a:rPr lang="en-US" sz="1400" dirty="0" err="1">
                <a:solidFill>
                  <a:schemeClr val="accent2"/>
                </a:solidFill>
                <a:latin typeface="Montserrat Light" panose="00000400000000000000" pitchFamily="2" charset="0"/>
              </a:rPr>
              <a:t>Diversa</a:t>
            </a:r>
            <a:endParaRPr lang="en-US" sz="1400" dirty="0">
              <a:solidFill>
                <a:schemeClr val="accent2"/>
              </a:solidFill>
              <a:latin typeface="Montserrat Light" panose="00000400000000000000" pitchFamily="2" charset="0"/>
            </a:endParaRPr>
          </a:p>
          <a:p>
            <a:pPr marL="0" marR="0" algn="ctr">
              <a:lnSpc>
                <a:spcPct val="115000"/>
              </a:lnSpc>
              <a:tabLst>
                <a:tab pos="574040" algn="l"/>
              </a:tabLst>
            </a:pPr>
            <a:r>
              <a:rPr lang="es-ES" sz="1100" i="1" dirty="0">
                <a:latin typeface="Lora" pitchFamily="2" charset="0"/>
              </a:rPr>
              <a:t>De residentes, trabajadores y propietarios de negocios</a:t>
            </a:r>
            <a:endParaRPr lang="en-US" sz="1100" i="1" dirty="0">
              <a:latin typeface="Lora" pitchFamily="2" charset="0"/>
            </a:endParaRPr>
          </a:p>
        </p:txBody>
      </p:sp>
      <p:sp>
        <p:nvSpPr>
          <p:cNvPr id="24" name="TextBox 23">
            <a:extLst>
              <a:ext uri="{FF2B5EF4-FFF2-40B4-BE49-F238E27FC236}">
                <a16:creationId xmlns:a16="http://schemas.microsoft.com/office/drawing/2014/main" id="{9A01DEC1-1C9B-591F-4F66-706ABB5839AF}"/>
              </a:ext>
            </a:extLst>
          </p:cNvPr>
          <p:cNvSpPr txBox="1"/>
          <p:nvPr/>
        </p:nvSpPr>
        <p:spPr>
          <a:xfrm>
            <a:off x="5294520" y="5572590"/>
            <a:ext cx="3088386" cy="716991"/>
          </a:xfrm>
          <a:prstGeom prst="rect">
            <a:avLst/>
          </a:prstGeom>
          <a:noFill/>
        </p:spPr>
        <p:txBody>
          <a:bodyPr wrap="square">
            <a:spAutoFit/>
          </a:bodyPr>
          <a:lstStyle/>
          <a:p>
            <a:pPr marL="0" marR="0" algn="ctr">
              <a:lnSpc>
                <a:spcPct val="115000"/>
              </a:lnSpc>
              <a:tabLst>
                <a:tab pos="574040" algn="l"/>
              </a:tabLst>
            </a:pPr>
            <a:r>
              <a:rPr lang="es-ES" sz="1400" dirty="0">
                <a:solidFill>
                  <a:schemeClr val="accent2"/>
                </a:solidFill>
                <a:latin typeface="Montserrat Light" panose="00000400000000000000" pitchFamily="2" charset="0"/>
              </a:rPr>
              <a:t>Apoyo de las Partes Interesadas </a:t>
            </a:r>
            <a:r>
              <a:rPr lang="es-ES" sz="1100" i="1" dirty="0">
                <a:latin typeface="Lora" pitchFamily="2" charset="0"/>
              </a:rPr>
              <a:t>Red de interesados en el desarrollo económico y oportunidades de colaboración </a:t>
            </a:r>
            <a:endParaRPr lang="en-US" sz="1100" i="1" dirty="0">
              <a:latin typeface="Lora" pitchFamily="2" charset="0"/>
            </a:endParaRPr>
          </a:p>
        </p:txBody>
      </p:sp>
      <p:sp>
        <p:nvSpPr>
          <p:cNvPr id="25" name="TextBox 24">
            <a:extLst>
              <a:ext uri="{FF2B5EF4-FFF2-40B4-BE49-F238E27FC236}">
                <a16:creationId xmlns:a16="http://schemas.microsoft.com/office/drawing/2014/main" id="{24D05A1F-01AE-ABC3-FFC6-048175306A00}"/>
              </a:ext>
            </a:extLst>
          </p:cNvPr>
          <p:cNvSpPr txBox="1"/>
          <p:nvPr/>
        </p:nvSpPr>
        <p:spPr>
          <a:xfrm>
            <a:off x="8682779" y="5572590"/>
            <a:ext cx="2964935" cy="716286"/>
          </a:xfrm>
          <a:prstGeom prst="rect">
            <a:avLst/>
          </a:prstGeom>
          <a:noFill/>
        </p:spPr>
        <p:txBody>
          <a:bodyPr wrap="square">
            <a:spAutoFit/>
          </a:bodyPr>
          <a:lstStyle/>
          <a:p>
            <a:pPr marL="0" marR="0" algn="ctr">
              <a:lnSpc>
                <a:spcPct val="115000"/>
              </a:lnSpc>
              <a:tabLst>
                <a:tab pos="574040" algn="l"/>
              </a:tabLst>
            </a:pPr>
            <a:r>
              <a:rPr lang="es-ES" sz="1400" dirty="0">
                <a:solidFill>
                  <a:schemeClr val="accent4"/>
                </a:solidFill>
                <a:latin typeface="Montserrat Light" panose="00000400000000000000" pitchFamily="2" charset="0"/>
              </a:rPr>
              <a:t>Desarrollo de la fuerza laboral</a:t>
            </a:r>
          </a:p>
          <a:p>
            <a:pPr marL="0" marR="0" algn="ctr">
              <a:lnSpc>
                <a:spcPct val="115000"/>
              </a:lnSpc>
              <a:tabLst>
                <a:tab pos="574040" algn="l"/>
              </a:tabLst>
            </a:pPr>
            <a:r>
              <a:rPr lang="en-US" sz="1100" i="1" dirty="0" err="1">
                <a:latin typeface="Lora" pitchFamily="2" charset="0"/>
              </a:rPr>
              <a:t>Iniciativas</a:t>
            </a:r>
            <a:r>
              <a:rPr lang="en-US" sz="1100" i="1" dirty="0">
                <a:latin typeface="Lora" pitchFamily="2" charset="0"/>
              </a:rPr>
              <a:t> </a:t>
            </a:r>
            <a:r>
              <a:rPr lang="en-US" sz="1100" i="1" dirty="0" err="1">
                <a:latin typeface="Lora" pitchFamily="2" charset="0"/>
              </a:rPr>
              <a:t>específicas</a:t>
            </a:r>
            <a:r>
              <a:rPr lang="en-US" sz="1100" i="1" dirty="0">
                <a:latin typeface="Lora" pitchFamily="2" charset="0"/>
              </a:rPr>
              <a:t> para </a:t>
            </a:r>
            <a:r>
              <a:rPr lang="en-US" sz="1100" i="1" dirty="0" err="1">
                <a:latin typeface="Lora" pitchFamily="2" charset="0"/>
              </a:rPr>
              <a:t>fortalecer</a:t>
            </a:r>
            <a:r>
              <a:rPr lang="en-US" sz="1100" i="1" dirty="0">
                <a:latin typeface="Lora" pitchFamily="2" charset="0"/>
              </a:rPr>
              <a:t> </a:t>
            </a:r>
            <a:r>
              <a:rPr lang="en-US" sz="1100" i="1" dirty="0" err="1">
                <a:latin typeface="Lora" pitchFamily="2" charset="0"/>
              </a:rPr>
              <a:t>el</a:t>
            </a:r>
            <a:r>
              <a:rPr lang="en-US" sz="1100" i="1" dirty="0">
                <a:latin typeface="Lora" pitchFamily="2" charset="0"/>
              </a:rPr>
              <a:t> </a:t>
            </a:r>
            <a:r>
              <a:rPr lang="en-US" sz="1100" i="1" dirty="0" err="1">
                <a:latin typeface="Lora" pitchFamily="2" charset="0"/>
              </a:rPr>
              <a:t>acceso</a:t>
            </a:r>
            <a:r>
              <a:rPr lang="en-US" sz="1100" i="1" dirty="0">
                <a:latin typeface="Lora" pitchFamily="2" charset="0"/>
              </a:rPr>
              <a:t> a </a:t>
            </a:r>
            <a:r>
              <a:rPr lang="en-US" sz="1100" i="1" dirty="0" err="1">
                <a:latin typeface="Lora" pitchFamily="2" charset="0"/>
              </a:rPr>
              <a:t>empleos</a:t>
            </a:r>
            <a:r>
              <a:rPr lang="en-US" sz="1100" i="1" dirty="0">
                <a:latin typeface="Lora" pitchFamily="2" charset="0"/>
              </a:rPr>
              <a:t> </a:t>
            </a:r>
            <a:r>
              <a:rPr lang="en-US" sz="1100" i="1" dirty="0" err="1">
                <a:latin typeface="Lora" pitchFamily="2" charset="0"/>
              </a:rPr>
              <a:t>mejor</a:t>
            </a:r>
            <a:r>
              <a:rPr lang="en-US" sz="1100" i="1" dirty="0">
                <a:latin typeface="Lora" pitchFamily="2" charset="0"/>
              </a:rPr>
              <a:t> </a:t>
            </a:r>
            <a:r>
              <a:rPr lang="en-US" sz="1100" i="1" dirty="0" err="1">
                <a:latin typeface="Lora" pitchFamily="2" charset="0"/>
              </a:rPr>
              <a:t>remunerados</a:t>
            </a:r>
            <a:endParaRPr lang="en-US" sz="1100" i="1" dirty="0">
              <a:latin typeface="Lora" pitchFamily="2" charset="0"/>
            </a:endParaRPr>
          </a:p>
        </p:txBody>
      </p:sp>
      <p:pic>
        <p:nvPicPr>
          <p:cNvPr id="26" name="Graphic 25" descr="Money outline">
            <a:extLst>
              <a:ext uri="{FF2B5EF4-FFF2-40B4-BE49-F238E27FC236}">
                <a16:creationId xmlns:a16="http://schemas.microsoft.com/office/drawing/2014/main" id="{BFE8074A-DCC9-6FAD-DD3A-2E58B7B101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632973" y="3845109"/>
            <a:ext cx="411480" cy="411480"/>
          </a:xfrm>
          <a:prstGeom prst="rect">
            <a:avLst/>
          </a:prstGeom>
        </p:spPr>
      </p:pic>
      <p:pic>
        <p:nvPicPr>
          <p:cNvPr id="28" name="Graphic 27" descr="Store outline">
            <a:extLst>
              <a:ext uri="{FF2B5EF4-FFF2-40B4-BE49-F238E27FC236}">
                <a16:creationId xmlns:a16="http://schemas.microsoft.com/office/drawing/2014/main" id="{97BD7696-9E78-E952-F3F3-8AE65AC2B4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632973" y="1384451"/>
            <a:ext cx="411480" cy="411480"/>
          </a:xfrm>
          <a:prstGeom prst="rect">
            <a:avLst/>
          </a:prstGeom>
        </p:spPr>
      </p:pic>
      <p:grpSp>
        <p:nvGrpSpPr>
          <p:cNvPr id="29" name="Group 28">
            <a:extLst>
              <a:ext uri="{FF2B5EF4-FFF2-40B4-BE49-F238E27FC236}">
                <a16:creationId xmlns:a16="http://schemas.microsoft.com/office/drawing/2014/main" id="{23B45144-658F-6C63-6EAE-FCAA2263F4EC}"/>
              </a:ext>
            </a:extLst>
          </p:cNvPr>
          <p:cNvGrpSpPr/>
          <p:nvPr/>
        </p:nvGrpSpPr>
        <p:grpSpPr>
          <a:xfrm>
            <a:off x="9708290" y="1406410"/>
            <a:ext cx="638318" cy="411480"/>
            <a:chOff x="2077188" y="3256879"/>
            <a:chExt cx="873807" cy="565750"/>
          </a:xfrm>
          <a:solidFill>
            <a:schemeClr val="accent1"/>
          </a:solidFill>
        </p:grpSpPr>
        <p:pic>
          <p:nvPicPr>
            <p:cNvPr id="30" name="Graphic 29" descr="School boy outline">
              <a:extLst>
                <a:ext uri="{FF2B5EF4-FFF2-40B4-BE49-F238E27FC236}">
                  <a16:creationId xmlns:a16="http://schemas.microsoft.com/office/drawing/2014/main" id="{7AA0287B-4F52-344C-BC43-8933AE0C465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2077188" y="3256879"/>
              <a:ext cx="565749" cy="565750"/>
            </a:xfrm>
            <a:prstGeom prst="rect">
              <a:avLst/>
            </a:prstGeom>
          </p:spPr>
        </p:pic>
        <p:pic>
          <p:nvPicPr>
            <p:cNvPr id="32" name="Graphic 31" descr="Construction worker female outline">
              <a:extLst>
                <a:ext uri="{FF2B5EF4-FFF2-40B4-BE49-F238E27FC236}">
                  <a16:creationId xmlns:a16="http://schemas.microsoft.com/office/drawing/2014/main" id="{E44AF862-B644-96A3-DAD1-C5C0913C066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440003" y="3306797"/>
              <a:ext cx="510992" cy="510993"/>
            </a:xfrm>
            <a:prstGeom prst="rect">
              <a:avLst/>
            </a:prstGeom>
          </p:spPr>
        </p:pic>
      </p:grpSp>
      <p:pic>
        <p:nvPicPr>
          <p:cNvPr id="33" name="Graphic 32" descr="Exponential Graph outline">
            <a:extLst>
              <a:ext uri="{FF2B5EF4-FFF2-40B4-BE49-F238E27FC236}">
                <a16:creationId xmlns:a16="http://schemas.microsoft.com/office/drawing/2014/main" id="{6B6B4B40-D6F3-1930-2068-83F4114019A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821709" y="2520646"/>
            <a:ext cx="411480" cy="411480"/>
          </a:xfrm>
          <a:prstGeom prst="rect">
            <a:avLst/>
          </a:prstGeom>
        </p:spPr>
      </p:pic>
      <p:pic>
        <p:nvPicPr>
          <p:cNvPr id="34" name="Graphic 33" descr="Map with pin outline">
            <a:extLst>
              <a:ext uri="{FF2B5EF4-FFF2-40B4-BE49-F238E27FC236}">
                <a16:creationId xmlns:a16="http://schemas.microsoft.com/office/drawing/2014/main" id="{34E0C92D-9E1F-775D-4C06-068774CA41B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6632973" y="2520646"/>
            <a:ext cx="411480" cy="411480"/>
          </a:xfrm>
          <a:prstGeom prst="rect">
            <a:avLst/>
          </a:prstGeom>
        </p:spPr>
      </p:pic>
      <p:sp>
        <p:nvSpPr>
          <p:cNvPr id="35" name="TextBox 34">
            <a:extLst>
              <a:ext uri="{FF2B5EF4-FFF2-40B4-BE49-F238E27FC236}">
                <a16:creationId xmlns:a16="http://schemas.microsoft.com/office/drawing/2014/main" id="{91FF9134-405D-CBDE-ECFA-1DBA8F0BF6CC}"/>
              </a:ext>
            </a:extLst>
          </p:cNvPr>
          <p:cNvSpPr txBox="1"/>
          <p:nvPr/>
        </p:nvSpPr>
        <p:spPr>
          <a:xfrm>
            <a:off x="5518131" y="2927355"/>
            <a:ext cx="2641164" cy="910955"/>
          </a:xfrm>
          <a:prstGeom prst="rect">
            <a:avLst/>
          </a:prstGeom>
          <a:noFill/>
        </p:spPr>
        <p:txBody>
          <a:bodyPr wrap="square">
            <a:spAutoFit/>
          </a:bodyPr>
          <a:lstStyle/>
          <a:p>
            <a:pPr marL="0" marR="0" algn="ctr">
              <a:lnSpc>
                <a:spcPct val="115000"/>
              </a:lnSpc>
              <a:tabLst>
                <a:tab pos="574040" algn="l"/>
              </a:tabLst>
            </a:pPr>
            <a:r>
              <a:rPr lang="en-US" sz="1400" dirty="0" err="1">
                <a:solidFill>
                  <a:schemeClr val="accent1"/>
                </a:solidFill>
                <a:latin typeface="Montserrat Light" panose="00000400000000000000" pitchFamily="2" charset="0"/>
              </a:rPr>
              <a:t>Competitivo</a:t>
            </a:r>
            <a:r>
              <a:rPr lang="en-US" sz="1400" dirty="0">
                <a:solidFill>
                  <a:schemeClr val="accent1"/>
                </a:solidFill>
                <a:latin typeface="Montserrat Light" panose="00000400000000000000" pitchFamily="2" charset="0"/>
              </a:rPr>
              <a:t> </a:t>
            </a:r>
            <a:r>
              <a:rPr lang="en-US" sz="1400" dirty="0" err="1">
                <a:solidFill>
                  <a:schemeClr val="accent1"/>
                </a:solidFill>
                <a:latin typeface="Montserrat Light" panose="00000400000000000000" pitchFamily="2" charset="0"/>
              </a:rPr>
              <a:t>en</a:t>
            </a:r>
            <a:r>
              <a:rPr lang="en-US" sz="1400" dirty="0">
                <a:solidFill>
                  <a:schemeClr val="accent1"/>
                </a:solidFill>
                <a:latin typeface="Montserrat Light" panose="00000400000000000000" pitchFamily="2" charset="0"/>
              </a:rPr>
              <a:t> la </a:t>
            </a:r>
            <a:r>
              <a:rPr lang="en-US" sz="1400" dirty="0" err="1">
                <a:solidFill>
                  <a:schemeClr val="accent1"/>
                </a:solidFill>
                <a:latin typeface="Montserrat Light" panose="00000400000000000000" pitchFamily="2" charset="0"/>
              </a:rPr>
              <a:t>Región</a:t>
            </a:r>
            <a:endParaRPr lang="en-US" sz="1400" dirty="0">
              <a:solidFill>
                <a:schemeClr val="accent1"/>
              </a:solidFill>
              <a:latin typeface="Montserrat Light" panose="00000400000000000000" pitchFamily="2" charset="0"/>
            </a:endParaRPr>
          </a:p>
          <a:p>
            <a:pPr marL="0" marR="0" algn="ctr">
              <a:lnSpc>
                <a:spcPct val="115000"/>
              </a:lnSpc>
              <a:tabLst>
                <a:tab pos="574040" algn="l"/>
              </a:tabLst>
            </a:pPr>
            <a:r>
              <a:rPr lang="es-ES" sz="1100" i="1" dirty="0">
                <a:latin typeface="Lora" pitchFamily="2" charset="0"/>
              </a:rPr>
              <a:t>Con métricas económicas clave competitivas con las áreas circundantes</a:t>
            </a:r>
            <a:endParaRPr lang="en-US" sz="1100" i="1" dirty="0">
              <a:latin typeface="Lora" pitchFamily="2" charset="0"/>
            </a:endParaRPr>
          </a:p>
        </p:txBody>
      </p:sp>
    </p:spTree>
    <p:extLst>
      <p:ext uri="{BB962C8B-B14F-4D97-AF65-F5344CB8AC3E}">
        <p14:creationId xmlns:p14="http://schemas.microsoft.com/office/powerpoint/2010/main" val="415968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6222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ED2785-48A7-FF7C-A971-CFA0F42FC4D9}"/>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l="221" t="6139" r="19165" b="6624"/>
          <a:stretch/>
        </p:blipFill>
        <p:spPr>
          <a:xfrm>
            <a:off x="5854700" y="0"/>
            <a:ext cx="6337300" cy="6858000"/>
          </a:xfrm>
          <a:prstGeom prst="rect">
            <a:avLst/>
          </a:prstGeom>
        </p:spPr>
      </p:pic>
      <p:sp>
        <p:nvSpPr>
          <p:cNvPr id="6" name="TextBox 5">
            <a:extLst>
              <a:ext uri="{FF2B5EF4-FFF2-40B4-BE49-F238E27FC236}">
                <a16:creationId xmlns:a16="http://schemas.microsoft.com/office/drawing/2014/main" id="{50A3F0A6-B57E-7256-24B7-AB73EC026707}"/>
              </a:ext>
            </a:extLst>
          </p:cNvPr>
          <p:cNvSpPr txBox="1"/>
          <p:nvPr/>
        </p:nvSpPr>
        <p:spPr>
          <a:xfrm>
            <a:off x="648677" y="5395679"/>
            <a:ext cx="6154894" cy="944041"/>
          </a:xfrm>
          <a:prstGeom prst="rect">
            <a:avLst/>
          </a:prstGeom>
          <a:noFill/>
        </p:spPr>
        <p:txBody>
          <a:bodyPr wrap="square">
            <a:spAutoFit/>
          </a:bodyPr>
          <a:lstStyle/>
          <a:p>
            <a:pPr algn="l">
              <a:lnSpc>
                <a:spcPct val="110000"/>
              </a:lnSpc>
              <a:spcBef>
                <a:spcPts val="600"/>
              </a:spcBef>
              <a:spcAft>
                <a:spcPts val="600"/>
              </a:spcAft>
            </a:pPr>
            <a:r>
              <a:rPr lang="es-ES" sz="1400" b="0" i="1" u="none" strike="noStrike" baseline="0" dirty="0">
                <a:solidFill>
                  <a:schemeClr val="bg1"/>
                </a:solidFill>
                <a:latin typeface="Lora" pitchFamily="2" charset="0"/>
              </a:rPr>
              <a:t>Para obtener más información sobre el Plan Estratégico de Desarrollo Económico de Kansas City, consulte:</a:t>
            </a:r>
          </a:p>
          <a:p>
            <a:pPr algn="l">
              <a:lnSpc>
                <a:spcPct val="110000"/>
              </a:lnSpc>
              <a:spcBef>
                <a:spcPts val="600"/>
              </a:spcBef>
              <a:spcAft>
                <a:spcPts val="600"/>
              </a:spcAft>
            </a:pPr>
            <a:r>
              <a:rPr lang="es-ES" sz="1400" b="0" i="1" u="none" strike="noStrike" baseline="0" dirty="0">
                <a:solidFill>
                  <a:schemeClr val="bg1"/>
                </a:solidFill>
                <a:latin typeface="Lora" pitchFamily="2" charset="0"/>
              </a:rPr>
              <a:t>https://lab2.future-iq.com/unified-government-strategic-plan-project/</a:t>
            </a:r>
          </a:p>
        </p:txBody>
      </p:sp>
    </p:spTree>
    <p:extLst>
      <p:ext uri="{BB962C8B-B14F-4D97-AF65-F5344CB8AC3E}">
        <p14:creationId xmlns:p14="http://schemas.microsoft.com/office/powerpoint/2010/main" val="103597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3A4064-8A1D-7B21-19DA-2416B456C2B4}"/>
              </a:ext>
            </a:extLst>
          </p:cNvPr>
          <p:cNvSpPr txBox="1"/>
          <p:nvPr/>
        </p:nvSpPr>
        <p:spPr>
          <a:xfrm>
            <a:off x="7774290" y="2643131"/>
            <a:ext cx="4153550" cy="2936125"/>
          </a:xfrm>
          <a:prstGeom prst="rect">
            <a:avLst/>
          </a:prstGeom>
          <a:noFill/>
        </p:spPr>
        <p:txBody>
          <a:bodyPr wrap="square">
            <a:spAutoFit/>
          </a:bodyPr>
          <a:lstStyle/>
          <a:p>
            <a:pPr marL="285750" marR="0" lvl="0" indent="-285750">
              <a:lnSpc>
                <a:spcPct val="115000"/>
              </a:lnSpc>
              <a:spcBef>
                <a:spcPts val="600"/>
              </a:spcBef>
              <a:spcAft>
                <a:spcPts val="600"/>
              </a:spcAft>
              <a:buFont typeface="Arial" panose="020B0604020202020204" pitchFamily="34" charset="0"/>
              <a:buChar char="•"/>
              <a:tabLst>
                <a:tab pos="574040" algn="l"/>
              </a:tabLst>
            </a:pPr>
            <a:r>
              <a:rPr lang="es-ES" sz="1200" i="1" dirty="0">
                <a:latin typeface="Lora" pitchFamily="2" charset="0"/>
              </a:rPr>
              <a:t>Crear un marco de referencia de alto nivel de las condiciones económicas actuales como contexto para el Plan Estratégico de Desarrollo Económico</a:t>
            </a:r>
            <a:r>
              <a:rPr lang="en-US" sz="1200" i="1" dirty="0">
                <a:latin typeface="Lora" pitchFamily="2" charset="0"/>
              </a:rPr>
              <a:t>Concise Summary of Wyandotte County’s Industry Mix, Employment Base, and Commercial Market Conditions</a:t>
            </a:r>
          </a:p>
          <a:p>
            <a:pPr marL="285750" marR="0" lvl="0" indent="-285750">
              <a:lnSpc>
                <a:spcPct val="115000"/>
              </a:lnSpc>
              <a:spcBef>
                <a:spcPts val="600"/>
              </a:spcBef>
              <a:spcAft>
                <a:spcPts val="600"/>
              </a:spcAft>
              <a:buFont typeface="Arial" panose="020B0604020202020204" pitchFamily="34" charset="0"/>
              <a:buChar char="•"/>
              <a:tabLst>
                <a:tab pos="574040" algn="l"/>
              </a:tabLst>
            </a:pPr>
            <a:r>
              <a:rPr lang="es-ES" sz="1200" i="1" dirty="0">
                <a:latin typeface="Lora" pitchFamily="2" charset="0"/>
              </a:rPr>
              <a:t>Ofrecer un resumen conciso de la combinación de industrias, la base de empleo y las condiciones del mercado comercial del condado de Wyandotte</a:t>
            </a:r>
            <a:r>
              <a:rPr lang="en-US" sz="1200" i="1" dirty="0">
                <a:latin typeface="Lora" pitchFamily="2" charset="0"/>
              </a:rPr>
              <a:t>*</a:t>
            </a:r>
          </a:p>
          <a:p>
            <a:pPr marL="285750" marR="0" lvl="0" indent="-285750">
              <a:lnSpc>
                <a:spcPct val="115000"/>
              </a:lnSpc>
              <a:spcBef>
                <a:spcPts val="600"/>
              </a:spcBef>
              <a:spcAft>
                <a:spcPts val="600"/>
              </a:spcAft>
              <a:buFont typeface="Arial" panose="020B0604020202020204" pitchFamily="34" charset="0"/>
              <a:buChar char="•"/>
              <a:tabLst>
                <a:tab pos="574040" algn="l"/>
              </a:tabLst>
            </a:pPr>
            <a:r>
              <a:rPr lang="es-ES" sz="1200" i="1" dirty="0">
                <a:latin typeface="Lora" pitchFamily="2" charset="0"/>
              </a:rPr>
              <a:t>Presentar un documento de referencia para fomentar conversaciones a lo largo del proceso de planificación estratégica de desarrollo económico</a:t>
            </a:r>
            <a:endParaRPr lang="en-US" sz="1200" i="1" dirty="0">
              <a:latin typeface="Lora" pitchFamily="2" charset="0"/>
            </a:endParaRPr>
          </a:p>
        </p:txBody>
      </p:sp>
      <p:sp>
        <p:nvSpPr>
          <p:cNvPr id="6" name="TextBox 5">
            <a:extLst>
              <a:ext uri="{FF2B5EF4-FFF2-40B4-BE49-F238E27FC236}">
                <a16:creationId xmlns:a16="http://schemas.microsoft.com/office/drawing/2014/main" id="{5044553D-AC61-62FB-2B2D-D1040987EEDE}"/>
              </a:ext>
            </a:extLst>
          </p:cNvPr>
          <p:cNvSpPr txBox="1"/>
          <p:nvPr/>
        </p:nvSpPr>
        <p:spPr>
          <a:xfrm>
            <a:off x="783301" y="1876597"/>
            <a:ext cx="6384301" cy="4094519"/>
          </a:xfrm>
          <a:prstGeom prst="rect">
            <a:avLst/>
          </a:prstGeom>
          <a:noFill/>
        </p:spPr>
        <p:txBody>
          <a:bodyPr wrap="square">
            <a:spAutoFit/>
          </a:bodyPr>
          <a:lstStyle/>
          <a:p>
            <a:pPr>
              <a:lnSpc>
                <a:spcPct val="110000"/>
              </a:lnSpc>
              <a:spcBef>
                <a:spcPts val="600"/>
              </a:spcBef>
              <a:spcAft>
                <a:spcPts val="600"/>
              </a:spcAft>
            </a:pPr>
            <a:r>
              <a:rPr lang="es-ES" sz="1200" dirty="0">
                <a:latin typeface="Lora" pitchFamily="2" charset="0"/>
              </a:rPr>
              <a:t>El Gobierno Unificado (UG) del Condado de Wyandotte-Kansas City, Kansas ha iniciado un proceso multifacético de planificación para Kansas City, Kansas, que incluye un Plan Estratégico de Desarrollo Económico, un Plan Integral para toda la Ciudad, Plan de Preservación Histórica para toda la Ciudad y una Estrategia de Vivienda para el Condado. El Proceso de Planificación Estratégica de Desarrollo Económico de Kansas City tiene como objetivo crear un plan de desarrollo económico innovador para alinear Kansas City, Kansas, y las ciudades de </a:t>
            </a:r>
            <a:r>
              <a:rPr lang="es-ES" sz="1200" dirty="0" err="1">
                <a:latin typeface="Lora" pitchFamily="2" charset="0"/>
              </a:rPr>
              <a:t>Bonner</a:t>
            </a:r>
            <a:r>
              <a:rPr lang="es-ES" sz="1200" dirty="0">
                <a:latin typeface="Lora" pitchFamily="2" charset="0"/>
              </a:rPr>
              <a:t> Springs, </a:t>
            </a:r>
            <a:r>
              <a:rPr lang="es-ES" sz="1200" dirty="0" err="1">
                <a:latin typeface="Lora" pitchFamily="2" charset="0"/>
              </a:rPr>
              <a:t>Edwardsville</a:t>
            </a:r>
            <a:r>
              <a:rPr lang="es-ES" sz="1200" dirty="0">
                <a:latin typeface="Lora" pitchFamily="2" charset="0"/>
              </a:rPr>
              <a:t> a Lake </a:t>
            </a:r>
            <a:r>
              <a:rPr lang="es-ES" sz="1200" dirty="0" err="1">
                <a:latin typeface="Lora" pitchFamily="2" charset="0"/>
              </a:rPr>
              <a:t>Quivira</a:t>
            </a:r>
            <a:r>
              <a:rPr lang="es-ES" sz="1200" dirty="0">
                <a:latin typeface="Lora" pitchFamily="2" charset="0"/>
              </a:rPr>
              <a:t> para reposicionar colectivamente el Condado de Wyandotte dentro de la región general de Kansas City. </a:t>
            </a:r>
          </a:p>
          <a:p>
            <a:pPr>
              <a:lnSpc>
                <a:spcPct val="110000"/>
              </a:lnSpc>
              <a:spcBef>
                <a:spcPts val="600"/>
              </a:spcBef>
              <a:spcAft>
                <a:spcPts val="600"/>
              </a:spcAft>
            </a:pPr>
            <a:r>
              <a:rPr lang="es-ES" sz="1200" dirty="0">
                <a:latin typeface="Lora" pitchFamily="2" charset="0"/>
              </a:rPr>
              <a:t>Este vistazo del estado de la economía de Kansas City, Kansas, es el informe de referencia para todo el proceso de Planificación Estratégica de Desarrollo Económico. Este vistazo ha sido elaborado por Jon Stover &amp; </a:t>
            </a:r>
            <a:r>
              <a:rPr lang="es-ES" sz="1200" dirty="0" err="1">
                <a:latin typeface="Lora" pitchFamily="2" charset="0"/>
              </a:rPr>
              <a:t>Associates</a:t>
            </a:r>
            <a:r>
              <a:rPr lang="es-ES" sz="1200" dirty="0">
                <a:latin typeface="Lora" pitchFamily="2" charset="0"/>
              </a:rPr>
              <a:t>, en asociación con Future </a:t>
            </a:r>
            <a:r>
              <a:rPr lang="es-ES" sz="1200" dirty="0" err="1">
                <a:latin typeface="Lora" pitchFamily="2" charset="0"/>
              </a:rPr>
              <a:t>iQ</a:t>
            </a:r>
            <a:r>
              <a:rPr lang="es-ES" sz="1200" dirty="0">
                <a:latin typeface="Lora" pitchFamily="2" charset="0"/>
              </a:rPr>
              <a:t>, y destaca una amplia visión general de las condiciones económicas existentes que abarcan Kansas City, Kansas. Es importante destacar que este vistazo es una herramienta que se aprovechará durante la creación del Plan Estratégico de Desarrollo Económico y refleja las ideas que se referirán y destilarán en los próximos meses. El análisis aprovecha las principales fuentes de datos económicos, incluido el Censo de EE.UU., la Oficina de Estadísticas Laborales de EE.UU., el Analista Comunitario de ESRI y los socios regionales de desarrollo económico.</a:t>
            </a:r>
          </a:p>
        </p:txBody>
      </p:sp>
      <p:sp>
        <p:nvSpPr>
          <p:cNvPr id="5" name="TextBox 4">
            <a:extLst>
              <a:ext uri="{FF2B5EF4-FFF2-40B4-BE49-F238E27FC236}">
                <a16:creationId xmlns:a16="http://schemas.microsoft.com/office/drawing/2014/main" id="{45382AC4-9044-73FF-BC0F-0B0B63877AB3}"/>
              </a:ext>
            </a:extLst>
          </p:cNvPr>
          <p:cNvSpPr txBox="1"/>
          <p:nvPr/>
        </p:nvSpPr>
        <p:spPr>
          <a:xfrm>
            <a:off x="783303" y="751250"/>
            <a:ext cx="6149125" cy="800476"/>
          </a:xfrm>
          <a:prstGeom prst="rect">
            <a:avLst/>
          </a:prstGeom>
          <a:noFill/>
        </p:spPr>
        <p:txBody>
          <a:bodyPr wrap="square">
            <a:spAutoFit/>
          </a:bodyPr>
          <a:lstStyle/>
          <a:p>
            <a:pPr marL="0" marR="0" algn="l">
              <a:lnSpc>
                <a:spcPct val="115000"/>
              </a:lnSpc>
              <a:tabLst>
                <a:tab pos="574040" algn="l"/>
              </a:tabLst>
            </a:pPr>
            <a:r>
              <a:rPr lang="en-US" sz="1400" dirty="0">
                <a:latin typeface="Lora" pitchFamily="2" charset="0"/>
              </a:rPr>
              <a:t> </a:t>
            </a:r>
          </a:p>
          <a:p>
            <a:pPr marL="0" marR="0" algn="l">
              <a:lnSpc>
                <a:spcPct val="115000"/>
              </a:lnSpc>
              <a:tabLst>
                <a:tab pos="574040" algn="l"/>
              </a:tabLst>
            </a:pPr>
            <a:r>
              <a:rPr lang="en-US" sz="2800" dirty="0" err="1">
                <a:latin typeface="Montserrat Light" panose="00000400000000000000" pitchFamily="2" charset="0"/>
              </a:rPr>
              <a:t>Acerca</a:t>
            </a:r>
            <a:r>
              <a:rPr lang="en-US" sz="2800" dirty="0">
                <a:latin typeface="Montserrat Light" panose="00000400000000000000" pitchFamily="2" charset="0"/>
              </a:rPr>
              <a:t> de Este </a:t>
            </a:r>
            <a:r>
              <a:rPr lang="en-US" sz="2800" dirty="0" err="1">
                <a:latin typeface="Montserrat Light" panose="00000400000000000000" pitchFamily="2" charset="0"/>
              </a:rPr>
              <a:t>Vistazo</a:t>
            </a:r>
            <a:endParaRPr lang="en-US" sz="2800" dirty="0">
              <a:latin typeface="Montserrat Light" panose="00000400000000000000" pitchFamily="2" charset="0"/>
            </a:endParaRPr>
          </a:p>
        </p:txBody>
      </p:sp>
      <p:pic>
        <p:nvPicPr>
          <p:cNvPr id="7" name="Graphic 6" descr="Lightbulb and gear outline">
            <a:extLst>
              <a:ext uri="{FF2B5EF4-FFF2-40B4-BE49-F238E27FC236}">
                <a16:creationId xmlns:a16="http://schemas.microsoft.com/office/drawing/2014/main" id="{6BCA37AA-4E6A-38A5-A0E3-30E21AEB8B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74290" y="1876597"/>
            <a:ext cx="510992" cy="510992"/>
          </a:xfrm>
          <a:prstGeom prst="rect">
            <a:avLst/>
          </a:prstGeom>
        </p:spPr>
      </p:pic>
      <p:sp>
        <p:nvSpPr>
          <p:cNvPr id="14" name="TextBox 13">
            <a:extLst>
              <a:ext uri="{FF2B5EF4-FFF2-40B4-BE49-F238E27FC236}">
                <a16:creationId xmlns:a16="http://schemas.microsoft.com/office/drawing/2014/main" id="{F0AB7C8D-928B-381F-F3F3-0CB1A900253C}"/>
              </a:ext>
            </a:extLst>
          </p:cNvPr>
          <p:cNvSpPr txBox="1"/>
          <p:nvPr/>
        </p:nvSpPr>
        <p:spPr>
          <a:xfrm>
            <a:off x="8285282" y="2021359"/>
            <a:ext cx="3236642" cy="324256"/>
          </a:xfrm>
          <a:prstGeom prst="rect">
            <a:avLst/>
          </a:prstGeom>
          <a:noFill/>
        </p:spPr>
        <p:txBody>
          <a:bodyPr wrap="square">
            <a:spAutoFit/>
          </a:bodyPr>
          <a:lstStyle/>
          <a:p>
            <a:pPr marL="0" marR="0" algn="l">
              <a:lnSpc>
                <a:spcPct val="115000"/>
              </a:lnSpc>
              <a:spcBef>
                <a:spcPts val="600"/>
              </a:spcBef>
              <a:spcAft>
                <a:spcPts val="600"/>
              </a:spcAft>
              <a:tabLst>
                <a:tab pos="574040" algn="l"/>
              </a:tabLst>
            </a:pPr>
            <a:r>
              <a:rPr lang="en-US" sz="1400" b="1" dirty="0" err="1">
                <a:solidFill>
                  <a:schemeClr val="accent4"/>
                </a:solidFill>
                <a:latin typeface="Lora" pitchFamily="2" charset="0"/>
              </a:rPr>
              <a:t>Propósito</a:t>
            </a:r>
            <a:r>
              <a:rPr lang="en-US" sz="1400" b="1" dirty="0">
                <a:solidFill>
                  <a:schemeClr val="accent4"/>
                </a:solidFill>
                <a:latin typeface="Lora" pitchFamily="2" charset="0"/>
              </a:rPr>
              <a:t> del Informe</a:t>
            </a:r>
          </a:p>
        </p:txBody>
      </p:sp>
      <p:cxnSp>
        <p:nvCxnSpPr>
          <p:cNvPr id="16" name="Straight Connector 15">
            <a:extLst>
              <a:ext uri="{FF2B5EF4-FFF2-40B4-BE49-F238E27FC236}">
                <a16:creationId xmlns:a16="http://schemas.microsoft.com/office/drawing/2014/main" id="{0F033D4E-D920-86C0-AB43-278C34BCE951}"/>
              </a:ext>
            </a:extLst>
          </p:cNvPr>
          <p:cNvCxnSpPr>
            <a:cxnSpLocks/>
          </p:cNvCxnSpPr>
          <p:nvPr/>
        </p:nvCxnSpPr>
        <p:spPr>
          <a:xfrm>
            <a:off x="8285282" y="2415571"/>
            <a:ext cx="323664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2028EC1-E2F4-8B8C-9B95-E052804E6C80}"/>
              </a:ext>
            </a:extLst>
          </p:cNvPr>
          <p:cNvSpPr txBox="1"/>
          <p:nvPr/>
        </p:nvSpPr>
        <p:spPr>
          <a:xfrm>
            <a:off x="135401" y="6106750"/>
            <a:ext cx="4595708" cy="627288"/>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n-US" sz="800" i="1" dirty="0">
                <a:latin typeface="Lora" pitchFamily="2" charset="0"/>
              </a:rPr>
              <a:t>*</a:t>
            </a:r>
            <a:r>
              <a:rPr lang="es-ES" sz="800" i="1" dirty="0">
                <a:latin typeface="Lora" pitchFamily="2" charset="0"/>
              </a:rPr>
              <a:t>Este vistazo incluye datos tanto para el condado de Wyandotte como para Kansas City, Kansas, disponibles en fuentes de datos clave. Debido a que el Plan Estratégico General de Desarrollo Económico se centra en Kansas City, Kansas, los datos a nivel de ciudad se utilizan siempre que están disponibles</a:t>
            </a:r>
            <a:endParaRPr lang="en-US" sz="800" i="1" dirty="0">
              <a:latin typeface="Lora" pitchFamily="2" charset="0"/>
            </a:endParaRPr>
          </a:p>
        </p:txBody>
      </p:sp>
      <p:grpSp>
        <p:nvGrpSpPr>
          <p:cNvPr id="2" name="Group 1">
            <a:extLst>
              <a:ext uri="{FF2B5EF4-FFF2-40B4-BE49-F238E27FC236}">
                <a16:creationId xmlns:a16="http://schemas.microsoft.com/office/drawing/2014/main" id="{B131387E-C4F3-1A50-FC08-1651A09EF13B}"/>
              </a:ext>
            </a:extLst>
          </p:cNvPr>
          <p:cNvGrpSpPr/>
          <p:nvPr/>
        </p:nvGrpSpPr>
        <p:grpSpPr>
          <a:xfrm>
            <a:off x="8433880" y="5585945"/>
            <a:ext cx="3184551" cy="734857"/>
            <a:chOff x="903994" y="5855805"/>
            <a:chExt cx="3184551" cy="734857"/>
          </a:xfrm>
        </p:grpSpPr>
        <p:pic>
          <p:nvPicPr>
            <p:cNvPr id="4098" name="Picture 2" descr="Future IQ">
              <a:extLst>
                <a:ext uri="{FF2B5EF4-FFF2-40B4-BE49-F238E27FC236}">
                  <a16:creationId xmlns:a16="http://schemas.microsoft.com/office/drawing/2014/main" id="{5EA772CA-204A-574C-55B7-A3214E8448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388" b="34372"/>
            <a:stretch/>
          </p:blipFill>
          <p:spPr bwMode="auto">
            <a:xfrm>
              <a:off x="1813405" y="6093817"/>
              <a:ext cx="1365729" cy="4539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clipart&#10;&#10;Description automatically generated">
              <a:extLst>
                <a:ext uri="{FF2B5EF4-FFF2-40B4-BE49-F238E27FC236}">
                  <a16:creationId xmlns:a16="http://schemas.microsoft.com/office/drawing/2014/main" id="{0AA64502-38A8-75AA-3C49-D91E38AC3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994" y="6093816"/>
              <a:ext cx="732986" cy="453974"/>
            </a:xfrm>
            <a:prstGeom prst="rect">
              <a:avLst/>
            </a:prstGeom>
          </p:spPr>
        </p:pic>
        <p:pic>
          <p:nvPicPr>
            <p:cNvPr id="1026" name="Picture 2" descr="Learn More – Unified Government of Wyandotte County and Kansas City">
              <a:extLst>
                <a:ext uri="{FF2B5EF4-FFF2-40B4-BE49-F238E27FC236}">
                  <a16:creationId xmlns:a16="http://schemas.microsoft.com/office/drawing/2014/main" id="{4A152FC2-20FA-FD84-232D-764D60838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559" y="5855805"/>
              <a:ext cx="732986" cy="7348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141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5E428-2CA4-A68A-3FD9-2457C3942B82}"/>
              </a:ext>
            </a:extLst>
          </p:cNvPr>
          <p:cNvSpPr txBox="1"/>
          <p:nvPr/>
        </p:nvSpPr>
        <p:spPr>
          <a:xfrm>
            <a:off x="1321122" y="3284094"/>
            <a:ext cx="6001335" cy="1421928"/>
          </a:xfrm>
          <a:prstGeom prst="rect">
            <a:avLst/>
          </a:prstGeom>
          <a:noFill/>
        </p:spPr>
        <p:txBody>
          <a:bodyPr wrap="square" rtlCol="0">
            <a:spAutoFit/>
          </a:bodyPr>
          <a:lstStyle/>
          <a:p>
            <a:pPr>
              <a:lnSpc>
                <a:spcPct val="90000"/>
              </a:lnSpc>
            </a:pPr>
            <a:r>
              <a:rPr lang="en-US" sz="4800" dirty="0" err="1">
                <a:solidFill>
                  <a:schemeClr val="accent1"/>
                </a:solidFill>
                <a:latin typeface="Montserrat ExtraBold" panose="00000900000000000000" pitchFamily="50" charset="0"/>
              </a:rPr>
              <a:t>Vistazo</a:t>
            </a:r>
            <a:r>
              <a:rPr lang="en-US" sz="4800" dirty="0">
                <a:solidFill>
                  <a:schemeClr val="accent1"/>
                </a:solidFill>
                <a:latin typeface="Montserrat ExtraBold" panose="00000900000000000000" pitchFamily="50" charset="0"/>
              </a:rPr>
              <a:t> </a:t>
            </a:r>
          </a:p>
          <a:p>
            <a:pPr>
              <a:lnSpc>
                <a:spcPct val="90000"/>
              </a:lnSpc>
            </a:pPr>
            <a:r>
              <a:rPr lang="en-US" sz="4800" dirty="0">
                <a:solidFill>
                  <a:schemeClr val="accent1"/>
                </a:solidFill>
                <a:latin typeface="Montserrat ExtraBold" panose="00000900000000000000" pitchFamily="50" charset="0"/>
              </a:rPr>
              <a:t>de la </a:t>
            </a:r>
            <a:r>
              <a:rPr lang="en-US" sz="4800" dirty="0" err="1">
                <a:solidFill>
                  <a:schemeClr val="accent1"/>
                </a:solidFill>
                <a:latin typeface="Montserrat ExtraBold" panose="00000900000000000000" pitchFamily="50" charset="0"/>
              </a:rPr>
              <a:t>Industria</a:t>
            </a:r>
            <a:endParaRPr lang="en-US" sz="4800" dirty="0">
              <a:solidFill>
                <a:schemeClr val="accent1"/>
              </a:solidFill>
              <a:latin typeface="Montserrat ExtraBold" panose="00000900000000000000" pitchFamily="50" charset="0"/>
            </a:endParaRPr>
          </a:p>
        </p:txBody>
      </p:sp>
      <p:pic>
        <p:nvPicPr>
          <p:cNvPr id="4" name="Graphic 3">
            <a:extLst>
              <a:ext uri="{FF2B5EF4-FFF2-40B4-BE49-F238E27FC236}">
                <a16:creationId xmlns:a16="http://schemas.microsoft.com/office/drawing/2014/main" id="{6CB82FF1-1451-798D-26E0-EDBB78C507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1122" y="1913795"/>
            <a:ext cx="1243237" cy="1243237"/>
          </a:xfrm>
          <a:prstGeom prst="rect">
            <a:avLst/>
          </a:prstGeom>
        </p:spPr>
      </p:pic>
      <p:sp>
        <p:nvSpPr>
          <p:cNvPr id="5" name="TextBox 4">
            <a:extLst>
              <a:ext uri="{FF2B5EF4-FFF2-40B4-BE49-F238E27FC236}">
                <a16:creationId xmlns:a16="http://schemas.microsoft.com/office/drawing/2014/main" id="{7D8F6F9D-6462-4D63-12AF-BEB2771AD629}"/>
              </a:ext>
            </a:extLst>
          </p:cNvPr>
          <p:cNvSpPr txBox="1"/>
          <p:nvPr/>
        </p:nvSpPr>
        <p:spPr>
          <a:xfrm>
            <a:off x="6662928" y="6527794"/>
            <a:ext cx="5096501" cy="241413"/>
          </a:xfrm>
          <a:prstGeom prst="rect">
            <a:avLst/>
          </a:prstGeom>
          <a:noFill/>
        </p:spPr>
        <p:txBody>
          <a:bodyPr wrap="square">
            <a:spAutoFit/>
          </a:bodyPr>
          <a:lstStyle/>
          <a:p>
            <a:pPr marL="0" marR="0" algn="r">
              <a:lnSpc>
                <a:spcPct val="115000"/>
              </a:lnSpc>
              <a:tabLst>
                <a:tab pos="574040" algn="l"/>
              </a:tabLst>
            </a:pPr>
            <a:r>
              <a:rPr lang="en-US" sz="900" dirty="0">
                <a:solidFill>
                  <a:schemeClr val="bg1"/>
                </a:solidFill>
                <a:latin typeface="Lora" pitchFamily="2" charset="0"/>
              </a:rPr>
              <a:t>State of the Economy Snapshot  |  Kansas City Economic Development Strategic Plan</a:t>
            </a:r>
          </a:p>
        </p:txBody>
      </p:sp>
      <p:pic>
        <p:nvPicPr>
          <p:cNvPr id="6" name="Graphic 5">
            <a:extLst>
              <a:ext uri="{FF2B5EF4-FFF2-40B4-BE49-F238E27FC236}">
                <a16:creationId xmlns:a16="http://schemas.microsoft.com/office/drawing/2014/main" id="{ADF0800B-4EB0-0E64-49B2-47BD6D722BA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 r="15920"/>
          <a:stretch/>
        </p:blipFill>
        <p:spPr>
          <a:xfrm>
            <a:off x="7227340" y="342349"/>
            <a:ext cx="4964660" cy="5904756"/>
          </a:xfrm>
          <a:prstGeom prst="rect">
            <a:avLst/>
          </a:prstGeom>
        </p:spPr>
      </p:pic>
    </p:spTree>
    <p:extLst>
      <p:ext uri="{BB962C8B-B14F-4D97-AF65-F5344CB8AC3E}">
        <p14:creationId xmlns:p14="http://schemas.microsoft.com/office/powerpoint/2010/main" val="37506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0017D58-E5C1-1CB4-C4C6-F83CB7D41D1C}"/>
              </a:ext>
            </a:extLst>
          </p:cNvPr>
          <p:cNvGraphicFramePr/>
          <p:nvPr>
            <p:extLst>
              <p:ext uri="{D42A27DB-BD31-4B8C-83A1-F6EECF244321}">
                <p14:modId xmlns:p14="http://schemas.microsoft.com/office/powerpoint/2010/main" val="2812667894"/>
              </p:ext>
            </p:extLst>
          </p:nvPr>
        </p:nvGraphicFramePr>
        <p:xfrm>
          <a:off x="3632795" y="1610228"/>
          <a:ext cx="8586909" cy="49132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653759D-C169-686A-FBB7-CBEA55F8D3E0}"/>
              </a:ext>
            </a:extLst>
          </p:cNvPr>
          <p:cNvSpPr txBox="1"/>
          <p:nvPr/>
        </p:nvSpPr>
        <p:spPr>
          <a:xfrm>
            <a:off x="8620223" y="1805266"/>
            <a:ext cx="3254253" cy="738664"/>
          </a:xfrm>
          <a:prstGeom prst="rect">
            <a:avLst/>
          </a:prstGeom>
          <a:solidFill>
            <a:schemeClr val="bg1"/>
          </a:solidFill>
        </p:spPr>
        <p:txBody>
          <a:bodyPr wrap="square">
            <a:spAutoFit/>
          </a:bodyPr>
          <a:lstStyle/>
          <a:p>
            <a:pPr algn="r"/>
            <a:r>
              <a:rPr lang="en-US" sz="1400" b="1" dirty="0">
                <a:latin typeface="Lora" pitchFamily="2" charset="0"/>
              </a:rPr>
              <a:t>Total de </a:t>
            </a:r>
            <a:r>
              <a:rPr lang="en-US" sz="1400" b="1" dirty="0" err="1">
                <a:latin typeface="Lora" pitchFamily="2" charset="0"/>
              </a:rPr>
              <a:t>negocios</a:t>
            </a:r>
            <a:r>
              <a:rPr lang="en-US" sz="1400" b="1" dirty="0">
                <a:latin typeface="Lora" pitchFamily="2" charset="0"/>
              </a:rPr>
              <a:t> </a:t>
            </a:r>
            <a:r>
              <a:rPr lang="en-US" sz="1400" b="1" dirty="0" err="1">
                <a:latin typeface="Lora" pitchFamily="2" charset="0"/>
              </a:rPr>
              <a:t>por</a:t>
            </a:r>
            <a:r>
              <a:rPr lang="en-US" sz="1400" b="1" dirty="0">
                <a:latin typeface="Lora" pitchFamily="2" charset="0"/>
              </a:rPr>
              <a:t> </a:t>
            </a:r>
            <a:r>
              <a:rPr lang="en-US" sz="1400" b="1" dirty="0" err="1">
                <a:latin typeface="Lora" pitchFamily="2" charset="0"/>
              </a:rPr>
              <a:t>Industria</a:t>
            </a:r>
            <a:r>
              <a:rPr lang="en-US" sz="1400" b="1" dirty="0">
                <a:latin typeface="Lora" pitchFamily="2" charset="0"/>
              </a:rPr>
              <a:t> </a:t>
            </a:r>
            <a:r>
              <a:rPr lang="en-US" sz="1400" b="1" dirty="0" err="1">
                <a:latin typeface="Lora" pitchFamily="2" charset="0"/>
              </a:rPr>
              <a:t>en</a:t>
            </a:r>
            <a:r>
              <a:rPr lang="en-US" sz="1400" b="1" dirty="0">
                <a:latin typeface="Lora" pitchFamily="2" charset="0"/>
              </a:rPr>
              <a:t> </a:t>
            </a:r>
            <a:r>
              <a:rPr lang="en-US" sz="1400" i="1" dirty="0" err="1">
                <a:latin typeface="Lora" pitchFamily="2" charset="0"/>
              </a:rPr>
              <a:t>el</a:t>
            </a:r>
            <a:r>
              <a:rPr lang="en-US" sz="1400" i="1" dirty="0">
                <a:latin typeface="Lora" pitchFamily="2" charset="0"/>
              </a:rPr>
              <a:t> </a:t>
            </a:r>
            <a:r>
              <a:rPr lang="en-US" sz="1400" i="1" dirty="0" err="1">
                <a:latin typeface="Lora" pitchFamily="2" charset="0"/>
              </a:rPr>
              <a:t>Condado</a:t>
            </a:r>
            <a:r>
              <a:rPr lang="en-US" sz="1400" i="1" dirty="0">
                <a:latin typeface="Lora" pitchFamily="2" charset="0"/>
              </a:rPr>
              <a:t> de Wyandotte </a:t>
            </a:r>
          </a:p>
          <a:p>
            <a:pPr algn="r"/>
            <a:r>
              <a:rPr lang="en-US" sz="1400" i="1" dirty="0">
                <a:latin typeface="Lora" pitchFamily="2" charset="0"/>
              </a:rPr>
              <a:t>(2do </a:t>
            </a:r>
            <a:r>
              <a:rPr lang="en-US" sz="1400" i="1" dirty="0" err="1">
                <a:latin typeface="Lora" pitchFamily="2" charset="0"/>
              </a:rPr>
              <a:t>trimestre</a:t>
            </a:r>
            <a:r>
              <a:rPr lang="en-US" sz="1400" i="1" dirty="0">
                <a:latin typeface="Lora" pitchFamily="2" charset="0"/>
              </a:rPr>
              <a:t> 2022)</a:t>
            </a:r>
          </a:p>
        </p:txBody>
      </p:sp>
      <p:pic>
        <p:nvPicPr>
          <p:cNvPr id="8" name="Graphic 7">
            <a:extLst>
              <a:ext uri="{FF2B5EF4-FFF2-40B4-BE49-F238E27FC236}">
                <a16:creationId xmlns:a16="http://schemas.microsoft.com/office/drawing/2014/main" id="{174DA767-AF4F-235A-B633-7101D82BB9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58816" y="157796"/>
            <a:ext cx="594360" cy="594360"/>
          </a:xfrm>
          <a:prstGeom prst="rect">
            <a:avLst/>
          </a:prstGeom>
        </p:spPr>
      </p:pic>
      <p:sp>
        <p:nvSpPr>
          <p:cNvPr id="11" name="TextBox 10">
            <a:extLst>
              <a:ext uri="{FF2B5EF4-FFF2-40B4-BE49-F238E27FC236}">
                <a16:creationId xmlns:a16="http://schemas.microsoft.com/office/drawing/2014/main" id="{0D06B631-CCD4-A5AA-C2A9-88DAA18763D6}"/>
              </a:ext>
            </a:extLst>
          </p:cNvPr>
          <p:cNvSpPr txBox="1"/>
          <p:nvPr/>
        </p:nvSpPr>
        <p:spPr>
          <a:xfrm>
            <a:off x="115081" y="6184151"/>
            <a:ext cx="4924279" cy="584775"/>
          </a:xfrm>
          <a:prstGeom prst="rect">
            <a:avLst/>
          </a:prstGeom>
          <a:noFill/>
        </p:spPr>
        <p:txBody>
          <a:bodyPr wrap="square">
            <a:spAutoFit/>
          </a:bodyPr>
          <a:lstStyle/>
          <a:p>
            <a:r>
              <a:rPr lang="es-ES" sz="800" i="1" dirty="0">
                <a:latin typeface="Lora" pitchFamily="2" charset="0"/>
              </a:rPr>
              <a:t>*Servicios administrativos y de apoyo, gestión de residuos y reparación</a:t>
            </a:r>
          </a:p>
          <a:p>
            <a:r>
              <a:rPr lang="es-ES" sz="800" i="1" dirty="0">
                <a:latin typeface="Lora" pitchFamily="2" charset="0"/>
              </a:rPr>
              <a:t>Nota:  Los datos comerciales a través de BLS solo se tienen disponibles a nivel de condado. Los datos anteriores reflejan todas las industrias del sector privado en empresas de todos los tamaños.</a:t>
            </a:r>
          </a:p>
          <a:p>
            <a:r>
              <a:rPr lang="es-ES" sz="800" i="1" dirty="0">
                <a:latin typeface="Lora" pitchFamily="2" charset="0"/>
              </a:rPr>
              <a:t>Fuente:  Oficina de Estadísticas Laborales de EE. UU., Censo Trimestral de Empleo y Salarios</a:t>
            </a:r>
          </a:p>
        </p:txBody>
      </p:sp>
      <p:sp>
        <p:nvSpPr>
          <p:cNvPr id="12" name="TextBox 11">
            <a:extLst>
              <a:ext uri="{FF2B5EF4-FFF2-40B4-BE49-F238E27FC236}">
                <a16:creationId xmlns:a16="http://schemas.microsoft.com/office/drawing/2014/main" id="{E4986F71-C20E-9010-E5B8-4F277F7095B8}"/>
              </a:ext>
            </a:extLst>
          </p:cNvPr>
          <p:cNvSpPr txBox="1"/>
          <p:nvPr/>
        </p:nvSpPr>
        <p:spPr>
          <a:xfrm>
            <a:off x="783303" y="751250"/>
            <a:ext cx="7253257"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Vistazo</a:t>
            </a:r>
            <a:r>
              <a:rPr lang="en-US" sz="1400" dirty="0">
                <a:latin typeface="Lora" pitchFamily="2" charset="0"/>
              </a:rPr>
              <a:t> de la </a:t>
            </a:r>
            <a:r>
              <a:rPr lang="en-US" sz="1400" dirty="0" err="1">
                <a:latin typeface="Lora" pitchFamily="2" charset="0"/>
              </a:rPr>
              <a:t>Industria</a:t>
            </a:r>
            <a:endParaRPr lang="en-US" sz="1400" dirty="0">
              <a:latin typeface="Lora" pitchFamily="2" charset="0"/>
            </a:endParaRPr>
          </a:p>
          <a:p>
            <a:pPr marL="0" marR="0" algn="l">
              <a:lnSpc>
                <a:spcPct val="115000"/>
              </a:lnSpc>
              <a:tabLst>
                <a:tab pos="574040" algn="l"/>
              </a:tabLst>
            </a:pPr>
            <a:r>
              <a:rPr lang="es-ES" sz="2800" dirty="0">
                <a:latin typeface="Montserrat Light" panose="00000400000000000000" pitchFamily="2" charset="0"/>
              </a:rPr>
              <a:t>Empresas del Condado de Wyandotte</a:t>
            </a:r>
            <a:endParaRPr lang="en-US" sz="2800" dirty="0">
              <a:latin typeface="Montserrat Light" panose="00000400000000000000" pitchFamily="2" charset="0"/>
            </a:endParaRPr>
          </a:p>
        </p:txBody>
      </p:sp>
      <p:sp>
        <p:nvSpPr>
          <p:cNvPr id="13" name="TextBox 12">
            <a:extLst>
              <a:ext uri="{FF2B5EF4-FFF2-40B4-BE49-F238E27FC236}">
                <a16:creationId xmlns:a16="http://schemas.microsoft.com/office/drawing/2014/main" id="{C8FBC674-DD95-3DF8-8E4B-CA645765CD64}"/>
              </a:ext>
            </a:extLst>
          </p:cNvPr>
          <p:cNvSpPr txBox="1"/>
          <p:nvPr/>
        </p:nvSpPr>
        <p:spPr>
          <a:xfrm>
            <a:off x="783302" y="1855720"/>
            <a:ext cx="4042697" cy="2112438"/>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En el 2021, más de 3.430 negocios estaban ubicados en el condado de Wyandotte. Entre el 2018 y el 2021, el condado de Wyandotte ganó aproximadamente 50 empresas nuevas netas (1,4 %), lo que demuestra que existe una estabilidad económica colectiva. En comparación, la MSA de Kansas City, MO-KS experimentó un aumento en empresas en un 7,3 %, lo que significa que puede existir una oportunidad para capturar un mayor crecimiento de empresas en Kansas City, Kansas.</a:t>
            </a:r>
            <a:endParaRPr lang="en-US" sz="1200" dirty="0">
              <a:latin typeface="Lora" pitchFamily="2" charset="0"/>
            </a:endParaRPr>
          </a:p>
        </p:txBody>
      </p:sp>
      <p:graphicFrame>
        <p:nvGraphicFramePr>
          <p:cNvPr id="15" name="Table 16">
            <a:extLst>
              <a:ext uri="{FF2B5EF4-FFF2-40B4-BE49-F238E27FC236}">
                <a16:creationId xmlns:a16="http://schemas.microsoft.com/office/drawing/2014/main" id="{18139D88-30D3-B22A-8B78-1AF3028B6B20}"/>
              </a:ext>
            </a:extLst>
          </p:cNvPr>
          <p:cNvGraphicFramePr>
            <a:graphicFrameLocks noGrp="1"/>
          </p:cNvGraphicFramePr>
          <p:nvPr>
            <p:extLst>
              <p:ext uri="{D42A27DB-BD31-4B8C-83A1-F6EECF244321}">
                <p14:modId xmlns:p14="http://schemas.microsoft.com/office/powerpoint/2010/main" val="4052811730"/>
              </p:ext>
            </p:extLst>
          </p:nvPr>
        </p:nvGraphicFramePr>
        <p:xfrm>
          <a:off x="796002" y="3930434"/>
          <a:ext cx="3344197" cy="1733740"/>
        </p:xfrm>
        <a:graphic>
          <a:graphicData uri="http://schemas.openxmlformats.org/drawingml/2006/table">
            <a:tbl>
              <a:tblPr firstRow="1" bandRow="1">
                <a:tableStyleId>{5C22544A-7EE6-4342-B048-85BDC9FD1C3A}</a:tableStyleId>
              </a:tblPr>
              <a:tblGrid>
                <a:gridCol w="573291">
                  <a:extLst>
                    <a:ext uri="{9D8B030D-6E8A-4147-A177-3AD203B41FA5}">
                      <a16:colId xmlns:a16="http://schemas.microsoft.com/office/drawing/2014/main" val="2054654852"/>
                    </a:ext>
                  </a:extLst>
                </a:gridCol>
                <a:gridCol w="1770729">
                  <a:extLst>
                    <a:ext uri="{9D8B030D-6E8A-4147-A177-3AD203B41FA5}">
                      <a16:colId xmlns:a16="http://schemas.microsoft.com/office/drawing/2014/main" val="2948744269"/>
                    </a:ext>
                  </a:extLst>
                </a:gridCol>
                <a:gridCol w="1000177">
                  <a:extLst>
                    <a:ext uri="{9D8B030D-6E8A-4147-A177-3AD203B41FA5}">
                      <a16:colId xmlns:a16="http://schemas.microsoft.com/office/drawing/2014/main" val="2613779050"/>
                    </a:ext>
                  </a:extLst>
                </a:gridCol>
              </a:tblGrid>
              <a:tr h="282276">
                <a:tc gridSpan="2">
                  <a:txBody>
                    <a:bodyPr/>
                    <a:lstStyle/>
                    <a:p>
                      <a:r>
                        <a:rPr lang="en-US" sz="1200" dirty="0">
                          <a:solidFill>
                            <a:schemeClr val="tx1"/>
                          </a:solidFill>
                          <a:latin typeface="Lora" pitchFamily="2" charset="0"/>
                        </a:rPr>
                        <a:t>Total de </a:t>
                      </a:r>
                      <a:r>
                        <a:rPr lang="en-US" sz="1200" dirty="0" err="1">
                          <a:solidFill>
                            <a:schemeClr val="tx1"/>
                          </a:solidFill>
                          <a:latin typeface="Lora" pitchFamily="2" charset="0"/>
                        </a:rPr>
                        <a:t>empresas</a:t>
                      </a:r>
                      <a:r>
                        <a:rPr lang="en-US" sz="1200" dirty="0">
                          <a:solidFill>
                            <a:schemeClr val="tx1"/>
                          </a:solidFill>
                          <a:latin typeface="Lora" pitchFamily="2" charset="0"/>
                        </a:rPr>
                        <a:t> </a:t>
                      </a:r>
                      <a:r>
                        <a:rPr lang="en-US" sz="1200" dirty="0" err="1">
                          <a:solidFill>
                            <a:schemeClr val="tx1"/>
                          </a:solidFill>
                          <a:latin typeface="Lora" pitchFamily="2" charset="0"/>
                        </a:rPr>
                        <a:t>en</a:t>
                      </a:r>
                      <a:r>
                        <a:rPr lang="en-US" sz="1200" dirty="0">
                          <a:solidFill>
                            <a:schemeClr val="tx1"/>
                          </a:solidFill>
                          <a:latin typeface="Lora" pitchFamily="2" charset="0"/>
                        </a:rPr>
                        <a:t> </a:t>
                      </a:r>
                      <a:r>
                        <a:rPr lang="en-US" sz="1200" dirty="0" err="1">
                          <a:solidFill>
                            <a:schemeClr val="tx1"/>
                          </a:solidFill>
                          <a:latin typeface="Lora" pitchFamily="2" charset="0"/>
                        </a:rPr>
                        <a:t>Condado</a:t>
                      </a:r>
                      <a:r>
                        <a:rPr lang="en-US" sz="1200" dirty="0">
                          <a:solidFill>
                            <a:schemeClr val="tx1"/>
                          </a:solidFill>
                          <a:latin typeface="Lora" pitchFamily="2" charset="0"/>
                        </a:rPr>
                        <a:t> de Wyandotte </a:t>
                      </a:r>
                    </a:p>
                  </a:txBody>
                  <a:tcPr anchor="ctr">
                    <a:solidFill>
                      <a:schemeClr val="bg1">
                        <a:lumMod val="85000"/>
                      </a:schemeClr>
                    </a:solidFill>
                  </a:tcPr>
                </a:tc>
                <a:tc hMerge="1">
                  <a:txBody>
                    <a:bodyPr/>
                    <a:lstStyle/>
                    <a:p>
                      <a:endParaRPr lang="en-US" sz="1200" dirty="0">
                        <a:solidFill>
                          <a:schemeClr val="tx1"/>
                        </a:solidFill>
                        <a:latin typeface="Lora" pitchFamily="2" charset="0"/>
                      </a:endParaRPr>
                    </a:p>
                  </a:txBody>
                  <a:tcPr anchor="ctr">
                    <a:lnL w="12700" cap="flat" cmpd="sng" algn="ctr">
                      <a:noFill/>
                      <a:prstDash val="solid"/>
                      <a:round/>
                      <a:headEnd type="none" w="med" len="med"/>
                      <a:tailEnd type="none" w="med" len="med"/>
                    </a:lnL>
                    <a:solidFill>
                      <a:schemeClr val="bg1">
                        <a:lumMod val="85000"/>
                      </a:schemeClr>
                    </a:solidFill>
                  </a:tcPr>
                </a:tc>
                <a:tc>
                  <a:txBody>
                    <a:bodyPr/>
                    <a:lstStyle/>
                    <a:p>
                      <a:r>
                        <a:rPr lang="en-US" sz="1200" dirty="0">
                          <a:solidFill>
                            <a:schemeClr val="tx1"/>
                          </a:solidFill>
                          <a:latin typeface="Lora" pitchFamily="2" charset="0"/>
                        </a:rPr>
                        <a:t>Cambio </a:t>
                      </a:r>
                      <a:r>
                        <a:rPr lang="en-US" sz="1200" dirty="0" err="1">
                          <a:solidFill>
                            <a:schemeClr val="tx1"/>
                          </a:solidFill>
                          <a:latin typeface="Lora" pitchFamily="2" charset="0"/>
                        </a:rPr>
                        <a:t>Anual</a:t>
                      </a:r>
                      <a:endParaRPr lang="en-US" sz="1200" dirty="0">
                        <a:solidFill>
                          <a:schemeClr val="tx1"/>
                        </a:solidFill>
                        <a:latin typeface="Lora" pitchFamily="2" charset="0"/>
                      </a:endParaRPr>
                    </a:p>
                  </a:txBody>
                  <a:tcPr anchor="ctr">
                    <a:solidFill>
                      <a:schemeClr val="bg1">
                        <a:lumMod val="85000"/>
                      </a:schemeClr>
                    </a:solidFill>
                  </a:tcPr>
                </a:tc>
                <a:extLst>
                  <a:ext uri="{0D108BD9-81ED-4DB2-BD59-A6C34878D82A}">
                    <a16:rowId xmlns:a16="http://schemas.microsoft.com/office/drawing/2014/main" val="3830692315"/>
                  </a:ext>
                </a:extLst>
              </a:tr>
              <a:tr h="319135">
                <a:tc>
                  <a:txBody>
                    <a:bodyPr/>
                    <a:lstStyle/>
                    <a:p>
                      <a:r>
                        <a:rPr lang="en-US" sz="1200" dirty="0">
                          <a:solidFill>
                            <a:schemeClr val="tx1"/>
                          </a:solidFill>
                          <a:latin typeface="Lora" pitchFamily="2" charset="0"/>
                        </a:rPr>
                        <a:t>2018</a:t>
                      </a: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Lora" pitchFamily="2" charset="0"/>
                        </a:rPr>
                        <a:t>3,385 </a:t>
                      </a:r>
                      <a:r>
                        <a:rPr lang="en-US" sz="1200" dirty="0" err="1">
                          <a:solidFill>
                            <a:schemeClr val="tx1"/>
                          </a:solidFill>
                          <a:latin typeface="Lora" pitchFamily="2" charset="0"/>
                        </a:rPr>
                        <a:t>Empresas</a:t>
                      </a:r>
                      <a:endParaRPr lang="en-US" sz="1200" dirty="0">
                        <a:solidFill>
                          <a:schemeClr val="tx1"/>
                        </a:solidFill>
                        <a:latin typeface="Lora" pitchFamily="2" charset="0"/>
                      </a:endParaRPr>
                    </a:p>
                  </a:txBody>
                  <a:tcPr anchor="ctr">
                    <a:lnB w="635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Lora" pitchFamily="2" charset="0"/>
                        </a:rPr>
                        <a:t>--</a:t>
                      </a:r>
                    </a:p>
                  </a:txBody>
                  <a:tcPr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20190"/>
                  </a:ext>
                </a:extLst>
              </a:tr>
              <a:tr h="319135">
                <a:tc>
                  <a:txBody>
                    <a:bodyPr/>
                    <a:lstStyle/>
                    <a:p>
                      <a:r>
                        <a:rPr lang="en-US" sz="1200" dirty="0">
                          <a:solidFill>
                            <a:schemeClr val="tx1"/>
                          </a:solidFill>
                          <a:latin typeface="Lora" pitchFamily="2" charset="0"/>
                        </a:rPr>
                        <a:t>2019</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Lora" pitchFamily="2" charset="0"/>
                        </a:rPr>
                        <a:t>3,364 </a:t>
                      </a:r>
                      <a:r>
                        <a:rPr lang="en-US" sz="1200" dirty="0" err="1">
                          <a:solidFill>
                            <a:schemeClr val="tx1"/>
                          </a:solidFill>
                          <a:latin typeface="Lora" pitchFamily="2" charset="0"/>
                        </a:rPr>
                        <a:t>Empresas</a:t>
                      </a:r>
                      <a:endParaRPr lang="en-US" sz="1200" dirty="0">
                        <a:solidFill>
                          <a:schemeClr val="tx1"/>
                        </a:solidFill>
                        <a:latin typeface="Lora"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solidFill>
                            <a:schemeClr val="tx1"/>
                          </a:solidFill>
                          <a:latin typeface="Lora" pitchFamily="2" charset="0"/>
                        </a:rPr>
                        <a:t>-1%</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5143444"/>
                  </a:ext>
                </a:extLst>
              </a:tr>
              <a:tr h="319135">
                <a:tc>
                  <a:txBody>
                    <a:bodyPr/>
                    <a:lstStyle/>
                    <a:p>
                      <a:r>
                        <a:rPr lang="en-US" sz="1200" dirty="0">
                          <a:latin typeface="Lora" pitchFamily="2" charset="0"/>
                        </a:rPr>
                        <a:t>2020</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3,316 </a:t>
                      </a:r>
                      <a:r>
                        <a:rPr lang="en-US" sz="1200" dirty="0" err="1">
                          <a:latin typeface="Lora" pitchFamily="2" charset="0"/>
                        </a:rPr>
                        <a:t>Empresas</a:t>
                      </a:r>
                      <a:endParaRPr lang="en-US" sz="1200" dirty="0">
                        <a:latin typeface="Lora" pitchFamily="2" charset="0"/>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200" dirty="0">
                          <a:latin typeface="Lora" pitchFamily="2" charset="0"/>
                        </a:rPr>
                        <a:t>-1%</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411914"/>
                  </a:ext>
                </a:extLst>
              </a:tr>
              <a:tr h="319135">
                <a:tc>
                  <a:txBody>
                    <a:bodyPr/>
                    <a:lstStyle/>
                    <a:p>
                      <a:r>
                        <a:rPr lang="en-US" sz="1200" dirty="0">
                          <a:latin typeface="Lora" pitchFamily="2" charset="0"/>
                        </a:rPr>
                        <a:t>2021</a:t>
                      </a: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3,434 </a:t>
                      </a:r>
                      <a:r>
                        <a:rPr lang="en-US" sz="1200" dirty="0" err="1">
                          <a:latin typeface="Lora" pitchFamily="2" charset="0"/>
                        </a:rPr>
                        <a:t>Empresas</a:t>
                      </a:r>
                      <a:endParaRPr lang="en-US" sz="1200" dirty="0">
                        <a:latin typeface="Lora" pitchFamily="2" charset="0"/>
                      </a:endParaRPr>
                    </a:p>
                  </a:txBody>
                  <a:tcPr anchor="ctr">
                    <a:lnT w="6350" cap="flat" cmpd="sng" algn="ctr">
                      <a:solidFill>
                        <a:schemeClr val="tx1"/>
                      </a:solidFill>
                      <a:prstDash val="solid"/>
                      <a:round/>
                      <a:headEnd type="none" w="med" len="med"/>
                      <a:tailEnd type="none" w="med" len="med"/>
                    </a:lnT>
                    <a:noFill/>
                  </a:tcPr>
                </a:tc>
                <a:tc>
                  <a:txBody>
                    <a:bodyPr/>
                    <a:lstStyle/>
                    <a:p>
                      <a:pPr algn="r"/>
                      <a:r>
                        <a:rPr lang="en-US" sz="1200" dirty="0">
                          <a:latin typeface="Lora" pitchFamily="2" charset="0"/>
                        </a:rPr>
                        <a:t>4%</a:t>
                      </a:r>
                    </a:p>
                  </a:txBody>
                  <a:tcPr anchor="ctr">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5069174"/>
                  </a:ext>
                </a:extLst>
              </a:tr>
            </a:tbl>
          </a:graphicData>
        </a:graphic>
      </p:graphicFrame>
    </p:spTree>
    <p:extLst>
      <p:ext uri="{BB962C8B-B14F-4D97-AF65-F5344CB8AC3E}">
        <p14:creationId xmlns:p14="http://schemas.microsoft.com/office/powerpoint/2010/main" val="345899374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37A3E04-BB08-149A-8CBE-ED874C7D187B}"/>
              </a:ext>
            </a:extLst>
          </p:cNvPr>
          <p:cNvGraphicFramePr/>
          <p:nvPr>
            <p:extLst>
              <p:ext uri="{D42A27DB-BD31-4B8C-83A1-F6EECF244321}">
                <p14:modId xmlns:p14="http://schemas.microsoft.com/office/powerpoint/2010/main" val="1505489393"/>
              </p:ext>
            </p:extLst>
          </p:nvPr>
        </p:nvGraphicFramePr>
        <p:xfrm>
          <a:off x="675478" y="879749"/>
          <a:ext cx="1128615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1675786-0526-C0AA-5FEE-C9D8238BA327}"/>
              </a:ext>
            </a:extLst>
          </p:cNvPr>
          <p:cNvSpPr txBox="1"/>
          <p:nvPr/>
        </p:nvSpPr>
        <p:spPr>
          <a:xfrm>
            <a:off x="783303" y="751250"/>
            <a:ext cx="10573171"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Perspectivas</a:t>
            </a:r>
            <a:r>
              <a:rPr lang="en-US" sz="1400" dirty="0">
                <a:latin typeface="Lora" pitchFamily="2" charset="0"/>
              </a:rPr>
              <a:t> de la </a:t>
            </a:r>
            <a:r>
              <a:rPr lang="en-US" sz="1400" dirty="0" err="1">
                <a:latin typeface="Lora" pitchFamily="2" charset="0"/>
              </a:rPr>
              <a:t>industria</a:t>
            </a:r>
            <a:endParaRPr lang="en-US" sz="1400" dirty="0">
              <a:latin typeface="Lora" pitchFamily="2" charset="0"/>
            </a:endParaRPr>
          </a:p>
          <a:p>
            <a:pPr marL="0" marR="0" algn="l">
              <a:lnSpc>
                <a:spcPct val="115000"/>
              </a:lnSpc>
              <a:tabLst>
                <a:tab pos="574040" algn="l"/>
              </a:tabLst>
            </a:pPr>
            <a:r>
              <a:rPr lang="es-ES" sz="2800" dirty="0">
                <a:latin typeface="Montserrat Light" panose="00000400000000000000" pitchFamily="2" charset="0"/>
              </a:rPr>
              <a:t>Sectores industriales clave en el Condado de Wyandotte</a:t>
            </a:r>
            <a:endParaRPr lang="en-US" sz="2800" dirty="0">
              <a:latin typeface="Montserrat Light" panose="00000400000000000000" pitchFamily="2" charset="0"/>
            </a:endParaRPr>
          </a:p>
        </p:txBody>
      </p:sp>
      <p:sp>
        <p:nvSpPr>
          <p:cNvPr id="5" name="TextBox 4">
            <a:extLst>
              <a:ext uri="{FF2B5EF4-FFF2-40B4-BE49-F238E27FC236}">
                <a16:creationId xmlns:a16="http://schemas.microsoft.com/office/drawing/2014/main" id="{BE2A56CE-5209-0E3E-113C-4E83AFC31551}"/>
              </a:ext>
            </a:extLst>
          </p:cNvPr>
          <p:cNvSpPr txBox="1"/>
          <p:nvPr/>
        </p:nvSpPr>
        <p:spPr>
          <a:xfrm>
            <a:off x="1444412" y="4342372"/>
            <a:ext cx="2612622" cy="1169551"/>
          </a:xfrm>
          <a:prstGeom prst="rect">
            <a:avLst/>
          </a:prstGeom>
          <a:noFill/>
        </p:spPr>
        <p:txBody>
          <a:bodyPr wrap="square">
            <a:spAutoFit/>
          </a:bodyPr>
          <a:lstStyle/>
          <a:p>
            <a:pPr algn="ctr"/>
            <a:r>
              <a:rPr lang="es-ES" sz="1400" b="1" dirty="0">
                <a:latin typeface="Lora" pitchFamily="2" charset="0"/>
              </a:rPr>
              <a:t>Proporción de industrias clave según el total de negocios en el </a:t>
            </a:r>
            <a:r>
              <a:rPr lang="es-ES" sz="1400" i="1" dirty="0">
                <a:latin typeface="Lora" pitchFamily="2" charset="0"/>
              </a:rPr>
              <a:t>Condado de Wyandotte </a:t>
            </a:r>
          </a:p>
          <a:p>
            <a:pPr algn="ctr"/>
            <a:r>
              <a:rPr lang="en-US" sz="1400" i="1" dirty="0">
                <a:latin typeface="Lora" pitchFamily="2" charset="0"/>
              </a:rPr>
              <a:t>(2022 Q2)</a:t>
            </a:r>
            <a:r>
              <a:rPr lang="en-US" sz="1400" b="1" dirty="0">
                <a:latin typeface="Lora" pitchFamily="2" charset="0"/>
              </a:rPr>
              <a:t> </a:t>
            </a:r>
          </a:p>
        </p:txBody>
      </p:sp>
      <p:pic>
        <p:nvPicPr>
          <p:cNvPr id="2" name="Graphic 1">
            <a:extLst>
              <a:ext uri="{FF2B5EF4-FFF2-40B4-BE49-F238E27FC236}">
                <a16:creationId xmlns:a16="http://schemas.microsoft.com/office/drawing/2014/main" id="{4C08782E-A768-F6A2-4DC7-83C373D726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8816" y="157796"/>
            <a:ext cx="594360" cy="594360"/>
          </a:xfrm>
          <a:prstGeom prst="rect">
            <a:avLst/>
          </a:prstGeom>
        </p:spPr>
      </p:pic>
      <p:grpSp>
        <p:nvGrpSpPr>
          <p:cNvPr id="14" name="Group 13">
            <a:extLst>
              <a:ext uri="{FF2B5EF4-FFF2-40B4-BE49-F238E27FC236}">
                <a16:creationId xmlns:a16="http://schemas.microsoft.com/office/drawing/2014/main" id="{14A1A3CE-0EC2-06E8-D054-EDBF046BB57B}"/>
              </a:ext>
            </a:extLst>
          </p:cNvPr>
          <p:cNvGrpSpPr/>
          <p:nvPr/>
        </p:nvGrpSpPr>
        <p:grpSpPr>
          <a:xfrm>
            <a:off x="2104173" y="3804744"/>
            <a:ext cx="1293101" cy="537628"/>
            <a:chOff x="2077337" y="3281763"/>
            <a:chExt cx="1293101" cy="537628"/>
          </a:xfrm>
        </p:grpSpPr>
        <p:pic>
          <p:nvPicPr>
            <p:cNvPr id="8" name="Graphic 7" descr="Store outline">
              <a:extLst>
                <a:ext uri="{FF2B5EF4-FFF2-40B4-BE49-F238E27FC236}">
                  <a16:creationId xmlns:a16="http://schemas.microsoft.com/office/drawing/2014/main" id="{2F2891E7-FE7E-3D7D-D4B2-A71A2B7EFE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7337" y="3347601"/>
              <a:ext cx="445154" cy="445154"/>
            </a:xfrm>
            <a:prstGeom prst="rect">
              <a:avLst/>
            </a:prstGeom>
          </p:spPr>
        </p:pic>
        <p:pic>
          <p:nvPicPr>
            <p:cNvPr id="12" name="Graphic 11" descr="Modern architecture outline">
              <a:extLst>
                <a:ext uri="{FF2B5EF4-FFF2-40B4-BE49-F238E27FC236}">
                  <a16:creationId xmlns:a16="http://schemas.microsoft.com/office/drawing/2014/main" id="{D560B985-506A-5D67-001B-B606A2441A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447618" y="3308399"/>
              <a:ext cx="510992" cy="510992"/>
            </a:xfrm>
            <a:prstGeom prst="rect">
              <a:avLst/>
            </a:prstGeom>
          </p:spPr>
        </p:pic>
        <p:pic>
          <p:nvPicPr>
            <p:cNvPr id="13" name="Graphic 12" descr="Court outline">
              <a:extLst>
                <a:ext uri="{FF2B5EF4-FFF2-40B4-BE49-F238E27FC236}">
                  <a16:creationId xmlns:a16="http://schemas.microsoft.com/office/drawing/2014/main" id="{6568997D-AC34-4F67-4F63-FD1731A7CF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859446" y="3281763"/>
              <a:ext cx="510992" cy="510992"/>
            </a:xfrm>
            <a:prstGeom prst="rect">
              <a:avLst/>
            </a:prstGeom>
          </p:spPr>
        </p:pic>
      </p:grpSp>
      <p:sp>
        <p:nvSpPr>
          <p:cNvPr id="15" name="TextBox 14">
            <a:extLst>
              <a:ext uri="{FF2B5EF4-FFF2-40B4-BE49-F238E27FC236}">
                <a16:creationId xmlns:a16="http://schemas.microsoft.com/office/drawing/2014/main" id="{C390895D-0D6F-900D-9F7D-B61CB529F1D9}"/>
              </a:ext>
            </a:extLst>
          </p:cNvPr>
          <p:cNvSpPr txBox="1"/>
          <p:nvPr/>
        </p:nvSpPr>
        <p:spPr>
          <a:xfrm>
            <a:off x="115081" y="6298416"/>
            <a:ext cx="5046199" cy="461665"/>
          </a:xfrm>
          <a:prstGeom prst="rect">
            <a:avLst/>
          </a:prstGeom>
          <a:noFill/>
        </p:spPr>
        <p:txBody>
          <a:bodyPr wrap="square">
            <a:spAutoFit/>
          </a:bodyPr>
          <a:lstStyle/>
          <a:p>
            <a:r>
              <a:rPr lang="es-ES" sz="800" i="1" dirty="0">
                <a:latin typeface="Lora" pitchFamily="2" charset="0"/>
              </a:rPr>
              <a:t>Nota:  Los datos comerciales a través de BLS solo se tienen disponibles a nivel de condado. Los datos anteriores reflejan todas las industrias del sector privado en empresas de todos los tamaños.</a:t>
            </a:r>
          </a:p>
          <a:p>
            <a:r>
              <a:rPr lang="es-ES" sz="800" i="1" dirty="0">
                <a:latin typeface="Lora" pitchFamily="2" charset="0"/>
              </a:rPr>
              <a:t>Fuente:  Oficina de Estadísticas Laborales de EE. UU., Censo Trimestral de Empleo y Salarios</a:t>
            </a:r>
          </a:p>
        </p:txBody>
      </p:sp>
      <p:grpSp>
        <p:nvGrpSpPr>
          <p:cNvPr id="3" name="Group 2">
            <a:extLst>
              <a:ext uri="{FF2B5EF4-FFF2-40B4-BE49-F238E27FC236}">
                <a16:creationId xmlns:a16="http://schemas.microsoft.com/office/drawing/2014/main" id="{6DAE7060-35DC-F848-7D40-08942FCE9640}"/>
              </a:ext>
            </a:extLst>
          </p:cNvPr>
          <p:cNvGrpSpPr/>
          <p:nvPr/>
        </p:nvGrpSpPr>
        <p:grpSpPr>
          <a:xfrm>
            <a:off x="815202" y="1633716"/>
            <a:ext cx="6875918" cy="1040524"/>
            <a:chOff x="6095999" y="5620533"/>
            <a:chExt cx="6875918" cy="1040524"/>
          </a:xfrm>
        </p:grpSpPr>
        <p:sp>
          <p:nvSpPr>
            <p:cNvPr id="7" name="TextBox 6">
              <a:extLst>
                <a:ext uri="{FF2B5EF4-FFF2-40B4-BE49-F238E27FC236}">
                  <a16:creationId xmlns:a16="http://schemas.microsoft.com/office/drawing/2014/main" id="{418212EA-3977-8A84-6565-CDC911BC8BAE}"/>
                </a:ext>
              </a:extLst>
            </p:cNvPr>
            <p:cNvSpPr txBox="1"/>
            <p:nvPr/>
          </p:nvSpPr>
          <p:spPr>
            <a:xfrm>
              <a:off x="6095999" y="5771981"/>
              <a:ext cx="6875918" cy="889076"/>
            </a:xfrm>
            <a:prstGeom prst="roundRect">
              <a:avLst>
                <a:gd name="adj" fmla="val 24740"/>
              </a:avLst>
            </a:prstGeom>
            <a:noFill/>
            <a:ln w="15875">
              <a:solidFill>
                <a:schemeClr val="accent1"/>
              </a:solidFill>
              <a:prstDash val="sysDash"/>
            </a:ln>
          </p:spPr>
          <p:txBody>
            <a:bodyPr wrap="square" tIns="118872" rIns="45720">
              <a:spAutoFit/>
            </a:bodyPr>
            <a:lstStyle/>
            <a:p>
              <a:pPr marL="0" marR="0" lvl="0" indent="0" algn="l" defTabSz="457200" rtl="0" eaLnBrk="1" fontAlgn="auto" latinLnBrk="0" hangingPunct="1">
                <a:lnSpc>
                  <a:spcPct val="110000"/>
                </a:lnSpc>
                <a:spcBef>
                  <a:spcPts val="600"/>
                </a:spcBef>
                <a:spcAft>
                  <a:spcPts val="600"/>
                </a:spcAft>
                <a:buClrTx/>
                <a:buSzTx/>
                <a:buFontTx/>
                <a:buNone/>
                <a:tabLst>
                  <a:tab pos="574040" algn="l"/>
                </a:tabLst>
                <a:defRPr/>
              </a:pPr>
              <a:r>
                <a:rPr kumimoji="0" lang="es-ES" sz="1200" i="1" u="none" strike="noStrike" kern="1200" cap="none" spc="0" normalizeH="0" baseline="0" noProof="0" dirty="0">
                  <a:ln>
                    <a:noFill/>
                  </a:ln>
                  <a:solidFill>
                    <a:prstClr val="black"/>
                  </a:solidFill>
                  <a:effectLst/>
                  <a:uLnTx/>
                  <a:uFillTx/>
                  <a:latin typeface="Lora" pitchFamily="2" charset="0"/>
                  <a:ea typeface="+mn-ea"/>
                  <a:cs typeface="+mn-cs"/>
                </a:rPr>
                <a:t>En todos los sectores de la industria, el Condado de Wyandotte ofrece una combinación diversa de diferentes tipos de negocios. Los 5 sectores industriales principales del condado equivalen al 58 % del total de negocios en el condado.</a:t>
              </a:r>
              <a:endParaRPr kumimoji="0" lang="en-US" sz="1200" i="1" u="none" strike="noStrike" kern="1200" cap="none" spc="0" normalizeH="0" baseline="0" noProof="0" dirty="0">
                <a:ln>
                  <a:noFill/>
                </a:ln>
                <a:solidFill>
                  <a:prstClr val="black"/>
                </a:solidFill>
                <a:effectLst/>
                <a:uLnTx/>
                <a:uFillTx/>
                <a:latin typeface="Lora" pitchFamily="2" charset="0"/>
                <a:ea typeface="+mn-ea"/>
                <a:cs typeface="+mn-cs"/>
              </a:endParaRPr>
            </a:p>
          </p:txBody>
        </p:sp>
        <p:grpSp>
          <p:nvGrpSpPr>
            <p:cNvPr id="10" name="Group 9">
              <a:extLst>
                <a:ext uri="{FF2B5EF4-FFF2-40B4-BE49-F238E27FC236}">
                  <a16:creationId xmlns:a16="http://schemas.microsoft.com/office/drawing/2014/main" id="{E84C70DE-BEF2-2D70-04CE-FE625E235E2A}"/>
                </a:ext>
              </a:extLst>
            </p:cNvPr>
            <p:cNvGrpSpPr/>
            <p:nvPr/>
          </p:nvGrpSpPr>
          <p:grpSpPr>
            <a:xfrm>
              <a:off x="6352158" y="5620533"/>
              <a:ext cx="330519" cy="330519"/>
              <a:chOff x="1467126" y="5046766"/>
              <a:chExt cx="330519" cy="330519"/>
            </a:xfrm>
          </p:grpSpPr>
          <p:sp>
            <p:nvSpPr>
              <p:cNvPr id="11" name="Oval 10">
                <a:extLst>
                  <a:ext uri="{FF2B5EF4-FFF2-40B4-BE49-F238E27FC236}">
                    <a16:creationId xmlns:a16="http://schemas.microsoft.com/office/drawing/2014/main" id="{4DF6692F-914A-7E24-2CEC-466656B6C8F8}"/>
                  </a:ext>
                </a:extLst>
              </p:cNvPr>
              <p:cNvSpPr/>
              <p:nvPr/>
            </p:nvSpPr>
            <p:spPr>
              <a:xfrm>
                <a:off x="1467126" y="5046766"/>
                <a:ext cx="330519" cy="330519"/>
              </a:xfrm>
              <a:prstGeom prst="ellipse">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ightbulb and gear with solid fill">
                <a:extLst>
                  <a:ext uri="{FF2B5EF4-FFF2-40B4-BE49-F238E27FC236}">
                    <a16:creationId xmlns:a16="http://schemas.microsoft.com/office/drawing/2014/main" id="{12E3F68E-42EE-CAC2-ECEA-3057FBF911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503060" y="5068524"/>
                <a:ext cx="258650" cy="258650"/>
              </a:xfrm>
              <a:prstGeom prst="rect">
                <a:avLst/>
              </a:prstGeom>
            </p:spPr>
          </p:pic>
        </p:grpSp>
      </p:grpSp>
      <p:sp>
        <p:nvSpPr>
          <p:cNvPr id="19" name="TextBox 18">
            <a:extLst>
              <a:ext uri="{FF2B5EF4-FFF2-40B4-BE49-F238E27FC236}">
                <a16:creationId xmlns:a16="http://schemas.microsoft.com/office/drawing/2014/main" id="{6F07BEFF-FD66-DED0-C789-E8AD4EDB1433}"/>
              </a:ext>
            </a:extLst>
          </p:cNvPr>
          <p:cNvSpPr txBox="1"/>
          <p:nvPr/>
        </p:nvSpPr>
        <p:spPr>
          <a:xfrm>
            <a:off x="5261800" y="2635544"/>
            <a:ext cx="6094674" cy="284245"/>
          </a:xfrm>
          <a:prstGeom prst="rect">
            <a:avLst/>
          </a:prstGeom>
          <a:noFill/>
        </p:spPr>
        <p:txBody>
          <a:bodyPr wrap="square">
            <a:spAutoFit/>
          </a:bodyPr>
          <a:lstStyle/>
          <a:p>
            <a:pPr marL="0" marR="0" lvl="0" indent="0" algn="l" defTabSz="457200" rtl="0" eaLnBrk="1" fontAlgn="auto" latinLnBrk="0" hangingPunct="1">
              <a:lnSpc>
                <a:spcPct val="110000"/>
              </a:lnSpc>
              <a:spcBef>
                <a:spcPts val="600"/>
              </a:spcBef>
              <a:spcAft>
                <a:spcPts val="600"/>
              </a:spcAft>
              <a:buClrTx/>
              <a:buSzTx/>
              <a:buFontTx/>
              <a:buNone/>
              <a:tabLst>
                <a:tab pos="574040" algn="l"/>
              </a:tabLst>
              <a:defRPr/>
            </a:pPr>
            <a:r>
              <a:rPr lang="es-ES" sz="1200" b="1" dirty="0">
                <a:latin typeface="Lora" pitchFamily="2" charset="0"/>
              </a:rPr>
              <a:t>5 Industrias Principales Según Cuenta de Negocios</a:t>
            </a:r>
            <a:endParaRPr lang="en-US" sz="1200" b="1" dirty="0">
              <a:latin typeface="Lora" pitchFamily="2" charset="0"/>
            </a:endParaRPr>
          </a:p>
        </p:txBody>
      </p:sp>
      <p:pic>
        <p:nvPicPr>
          <p:cNvPr id="22" name="Picture 21">
            <a:extLst>
              <a:ext uri="{FF2B5EF4-FFF2-40B4-BE49-F238E27FC236}">
                <a16:creationId xmlns:a16="http://schemas.microsoft.com/office/drawing/2014/main" id="{A7326625-AADA-C3C2-1695-AA931BDAA7E5}"/>
              </a:ext>
            </a:extLst>
          </p:cNvPr>
          <p:cNvPicPr>
            <a:picLocks noChangeAspect="1"/>
          </p:cNvPicPr>
          <p:nvPr/>
        </p:nvPicPr>
        <p:blipFill rotWithShape="1">
          <a:blip r:embed="rId13"/>
          <a:srcRect l="38360" t="31483" r="58931" b="39310"/>
          <a:stretch/>
        </p:blipFill>
        <p:spPr>
          <a:xfrm>
            <a:off x="5261800" y="2873361"/>
            <a:ext cx="255080" cy="1320709"/>
          </a:xfrm>
          <a:prstGeom prst="rect">
            <a:avLst/>
          </a:prstGeom>
        </p:spPr>
      </p:pic>
      <p:pic>
        <p:nvPicPr>
          <p:cNvPr id="23" name="Picture 22">
            <a:extLst>
              <a:ext uri="{FF2B5EF4-FFF2-40B4-BE49-F238E27FC236}">
                <a16:creationId xmlns:a16="http://schemas.microsoft.com/office/drawing/2014/main" id="{6CAB24C3-7252-5DB5-F097-00D26DBBF8CD}"/>
              </a:ext>
            </a:extLst>
          </p:cNvPr>
          <p:cNvPicPr>
            <a:picLocks noChangeAspect="1"/>
          </p:cNvPicPr>
          <p:nvPr/>
        </p:nvPicPr>
        <p:blipFill rotWithShape="1">
          <a:blip r:embed="rId13"/>
          <a:srcRect l="38360" t="60708" r="58931"/>
          <a:stretch/>
        </p:blipFill>
        <p:spPr>
          <a:xfrm>
            <a:off x="5261800" y="4599313"/>
            <a:ext cx="255080" cy="1776787"/>
          </a:xfrm>
          <a:prstGeom prst="rect">
            <a:avLst/>
          </a:prstGeom>
        </p:spPr>
      </p:pic>
      <p:sp>
        <p:nvSpPr>
          <p:cNvPr id="25" name="TextBox 24">
            <a:extLst>
              <a:ext uri="{FF2B5EF4-FFF2-40B4-BE49-F238E27FC236}">
                <a16:creationId xmlns:a16="http://schemas.microsoft.com/office/drawing/2014/main" id="{436F20E5-4287-08AC-F55B-E35D0DF41330}"/>
              </a:ext>
            </a:extLst>
          </p:cNvPr>
          <p:cNvSpPr txBox="1"/>
          <p:nvPr/>
        </p:nvSpPr>
        <p:spPr>
          <a:xfrm>
            <a:off x="5261800" y="4336475"/>
            <a:ext cx="6094674" cy="284245"/>
          </a:xfrm>
          <a:prstGeom prst="rect">
            <a:avLst/>
          </a:prstGeom>
          <a:noFill/>
        </p:spPr>
        <p:txBody>
          <a:bodyPr wrap="square">
            <a:spAutoFit/>
          </a:bodyPr>
          <a:lstStyle/>
          <a:p>
            <a:pPr marL="0" marR="0" lvl="0" indent="0" algn="l" defTabSz="457200" rtl="0" eaLnBrk="1" fontAlgn="auto" latinLnBrk="0" hangingPunct="1">
              <a:lnSpc>
                <a:spcPct val="110000"/>
              </a:lnSpc>
              <a:spcBef>
                <a:spcPts val="600"/>
              </a:spcBef>
              <a:spcAft>
                <a:spcPts val="600"/>
              </a:spcAft>
              <a:buClrTx/>
              <a:buSzTx/>
              <a:buFontTx/>
              <a:buNone/>
              <a:tabLst>
                <a:tab pos="574040" algn="l"/>
              </a:tabLst>
              <a:defRPr/>
            </a:pPr>
            <a:r>
              <a:rPr lang="es-ES" sz="1200" b="1" dirty="0">
                <a:latin typeface="Lora" pitchFamily="2" charset="0"/>
              </a:rPr>
              <a:t>Industrias Clave Adicionales Según Cuenta de Negocios</a:t>
            </a:r>
            <a:endParaRPr lang="en-US" sz="1200" b="1" dirty="0">
              <a:latin typeface="Lora" pitchFamily="2" charset="0"/>
            </a:endParaRPr>
          </a:p>
        </p:txBody>
      </p:sp>
      <p:sp>
        <p:nvSpPr>
          <p:cNvPr id="18" name="Text Box 2">
            <a:extLst>
              <a:ext uri="{FF2B5EF4-FFF2-40B4-BE49-F238E27FC236}">
                <a16:creationId xmlns:a16="http://schemas.microsoft.com/office/drawing/2014/main" id="{1BB264C0-E5FE-5B52-3A22-2BCB9A3D0733}"/>
              </a:ext>
            </a:extLst>
          </p:cNvPr>
          <p:cNvSpPr txBox="1">
            <a:spLocks noChangeArrowheads="1"/>
          </p:cNvSpPr>
          <p:nvPr/>
        </p:nvSpPr>
        <p:spPr bwMode="auto">
          <a:xfrm>
            <a:off x="5516880" y="2994722"/>
            <a:ext cx="5478780" cy="1188720"/>
          </a:xfrm>
          <a:prstGeom prst="rect">
            <a:avLst/>
          </a:prstGeom>
          <a:solidFill>
            <a:schemeClr val="bg1"/>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400"/>
              </a:spcAft>
            </a:pPr>
            <a:r>
              <a:rPr lang="es-ES" sz="1200" kern="100" dirty="0">
                <a:effectLst/>
                <a:latin typeface="Calibri" panose="020F0502020204030204" pitchFamily="34" charset="0"/>
                <a:ea typeface="Calibri" panose="020F0502020204030204" pitchFamily="34" charset="0"/>
                <a:cs typeface="Arial" panose="020B0604020202020204" pitchFamily="34" charset="0"/>
              </a:rPr>
              <a:t>Comercio minorista (14 %)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dirty="0">
                <a:effectLst/>
                <a:latin typeface="Calibri" panose="020F0502020204030204" pitchFamily="34" charset="0"/>
                <a:ea typeface="Calibri" panose="020F0502020204030204" pitchFamily="34" charset="0"/>
                <a:cs typeface="Arial" panose="020B0604020202020204" pitchFamily="34" charset="0"/>
              </a:rPr>
              <a:t>Servicios profesionales, científicos y técnicos (12 %)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dirty="0">
                <a:effectLst/>
                <a:latin typeface="Calibri" panose="020F0502020204030204" pitchFamily="34" charset="0"/>
                <a:ea typeface="Calibri" panose="020F0502020204030204" pitchFamily="34" charset="0"/>
                <a:cs typeface="Arial" panose="020B0604020202020204" pitchFamily="34" charset="0"/>
              </a:rPr>
              <a:t>Construcción (12 %)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dirty="0">
                <a:effectLst/>
                <a:latin typeface="Calibri" panose="020F0502020204030204" pitchFamily="34" charset="0"/>
                <a:ea typeface="Calibri" panose="020F0502020204030204" pitchFamily="34" charset="0"/>
                <a:cs typeface="Arial" panose="020B0604020202020204" pitchFamily="34" charset="0"/>
              </a:rPr>
              <a:t>Servicios administrativos y de apoyo, gestión de desechos/descontaminación (10 %)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dirty="0">
                <a:effectLst/>
                <a:latin typeface="Calibri" panose="020F0502020204030204" pitchFamily="34" charset="0"/>
                <a:ea typeface="Calibri" panose="020F0502020204030204" pitchFamily="34" charset="0"/>
                <a:cs typeface="Arial" panose="020B0604020202020204" pitchFamily="34" charset="0"/>
              </a:rPr>
              <a:t>Servicios de salud y asistencia social (10 %)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a:extLst>
              <a:ext uri="{FF2B5EF4-FFF2-40B4-BE49-F238E27FC236}">
                <a16:creationId xmlns:a16="http://schemas.microsoft.com/office/drawing/2014/main" id="{D403BB46-11FC-4458-1994-C52C0ADF54B0}"/>
              </a:ext>
            </a:extLst>
          </p:cNvPr>
          <p:cNvSpPr txBox="1">
            <a:spLocks noChangeArrowheads="1"/>
          </p:cNvSpPr>
          <p:nvPr/>
        </p:nvSpPr>
        <p:spPr bwMode="auto">
          <a:xfrm>
            <a:off x="5516880" y="4650863"/>
            <a:ext cx="4457700" cy="1722120"/>
          </a:xfrm>
          <a:prstGeom prst="rect">
            <a:avLst/>
          </a:prstGeom>
          <a:solidFill>
            <a:schemeClr val="bg1"/>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400"/>
              </a:spcAft>
            </a:pPr>
            <a:r>
              <a:rPr lang="es-ES" sz="1200" kern="100">
                <a:effectLst/>
                <a:latin typeface="Calibri" panose="020F0502020204030204" pitchFamily="34" charset="0"/>
                <a:ea typeface="Calibri" panose="020F0502020204030204" pitchFamily="34" charset="0"/>
                <a:cs typeface="Arial" panose="020B0604020202020204" pitchFamily="34" charset="0"/>
              </a:rPr>
              <a:t>Servicios de alojamiento y alimentación (9 %)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a:effectLst/>
                <a:latin typeface="Calibri" panose="020F0502020204030204" pitchFamily="34" charset="0"/>
                <a:ea typeface="Calibri" panose="020F0502020204030204" pitchFamily="34" charset="0"/>
                <a:cs typeface="Arial" panose="020B0604020202020204" pitchFamily="34" charset="0"/>
              </a:rPr>
              <a:t>Otros servicios (salvo administración pública) (7 %)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a:effectLst/>
                <a:latin typeface="Calibri" panose="020F0502020204030204" pitchFamily="34" charset="0"/>
                <a:ea typeface="Calibri" panose="020F0502020204030204" pitchFamily="34" charset="0"/>
                <a:cs typeface="Arial" panose="020B0604020202020204" pitchFamily="34" charset="0"/>
              </a:rPr>
              <a:t>Transporte y almacenamiento (6 %)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a:effectLst/>
                <a:latin typeface="Calibri" panose="020F0502020204030204" pitchFamily="34" charset="0"/>
                <a:ea typeface="Calibri" panose="020F0502020204030204" pitchFamily="34" charset="0"/>
                <a:cs typeface="Arial" panose="020B0604020202020204" pitchFamily="34" charset="0"/>
              </a:rPr>
              <a:t>Fabricación (6 %)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a:effectLst/>
                <a:latin typeface="Calibri" panose="020F0502020204030204" pitchFamily="34" charset="0"/>
                <a:ea typeface="Calibri" panose="020F0502020204030204" pitchFamily="34" charset="0"/>
                <a:cs typeface="Arial" panose="020B0604020202020204" pitchFamily="34" charset="0"/>
              </a:rPr>
              <a:t>Finanzas  seguros (5 %)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a:effectLst/>
                <a:latin typeface="Calibri" panose="020F0502020204030204" pitchFamily="34" charset="0"/>
                <a:ea typeface="Calibri" panose="020F0502020204030204" pitchFamily="34" charset="0"/>
                <a:cs typeface="Arial" panose="020B0604020202020204" pitchFamily="34" charset="0"/>
              </a:rPr>
              <a:t>Bienes raíces (5 %)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400"/>
              </a:spcAft>
            </a:pPr>
            <a:r>
              <a:rPr lang="es-ES" sz="1200" kern="100">
                <a:effectLst/>
                <a:latin typeface="Calibri" panose="020F0502020204030204" pitchFamily="34" charset="0"/>
                <a:ea typeface="Calibri" panose="020F0502020204030204" pitchFamily="34" charset="0"/>
                <a:cs typeface="Arial" panose="020B0604020202020204" pitchFamily="34" charset="0"/>
              </a:rPr>
              <a:t>Otros sectores de la industria (4 %)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681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5E428-2CA4-A68A-3FD9-2457C3942B82}"/>
              </a:ext>
            </a:extLst>
          </p:cNvPr>
          <p:cNvSpPr txBox="1"/>
          <p:nvPr/>
        </p:nvSpPr>
        <p:spPr>
          <a:xfrm>
            <a:off x="1308422" y="3284094"/>
            <a:ext cx="6001335" cy="1421928"/>
          </a:xfrm>
          <a:prstGeom prst="rect">
            <a:avLst/>
          </a:prstGeom>
          <a:noFill/>
        </p:spPr>
        <p:txBody>
          <a:bodyPr wrap="square" rtlCol="0">
            <a:spAutoFit/>
          </a:bodyPr>
          <a:lstStyle/>
          <a:p>
            <a:pPr>
              <a:lnSpc>
                <a:spcPct val="90000"/>
              </a:lnSpc>
            </a:pPr>
            <a:r>
              <a:rPr lang="en-US" sz="4800" dirty="0">
                <a:solidFill>
                  <a:schemeClr val="accent1"/>
                </a:solidFill>
                <a:latin typeface="Montserrat ExtraBold" panose="00000900000000000000" pitchFamily="50" charset="0"/>
              </a:rPr>
              <a:t>VISTAZO DE BASE DE EMPLEO</a:t>
            </a:r>
          </a:p>
        </p:txBody>
      </p:sp>
      <p:pic>
        <p:nvPicPr>
          <p:cNvPr id="13" name="Graphic 12">
            <a:extLst>
              <a:ext uri="{FF2B5EF4-FFF2-40B4-BE49-F238E27FC236}">
                <a16:creationId xmlns:a16="http://schemas.microsoft.com/office/drawing/2014/main" id="{74CC8122-B277-BE59-574A-86DEB11427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5508" y="1892529"/>
            <a:ext cx="1266049" cy="1243237"/>
          </a:xfrm>
          <a:prstGeom prst="rect">
            <a:avLst/>
          </a:prstGeom>
        </p:spPr>
      </p:pic>
      <p:pic>
        <p:nvPicPr>
          <p:cNvPr id="14" name="Graphic 13">
            <a:extLst>
              <a:ext uri="{FF2B5EF4-FFF2-40B4-BE49-F238E27FC236}">
                <a16:creationId xmlns:a16="http://schemas.microsoft.com/office/drawing/2014/main" id="{E8705A2D-B4DF-8FAF-86A5-CC19B35156E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12286"/>
          <a:stretch/>
        </p:blipFill>
        <p:spPr>
          <a:xfrm>
            <a:off x="6927981" y="337493"/>
            <a:ext cx="5264019" cy="5893201"/>
          </a:xfrm>
          <a:prstGeom prst="rect">
            <a:avLst/>
          </a:prstGeom>
        </p:spPr>
      </p:pic>
      <p:sp>
        <p:nvSpPr>
          <p:cNvPr id="15" name="TextBox 14">
            <a:extLst>
              <a:ext uri="{FF2B5EF4-FFF2-40B4-BE49-F238E27FC236}">
                <a16:creationId xmlns:a16="http://schemas.microsoft.com/office/drawing/2014/main" id="{5605187A-BD83-CCEC-5971-4B5C8CA004B4}"/>
              </a:ext>
            </a:extLst>
          </p:cNvPr>
          <p:cNvSpPr txBox="1"/>
          <p:nvPr/>
        </p:nvSpPr>
        <p:spPr>
          <a:xfrm>
            <a:off x="5946226" y="6520507"/>
            <a:ext cx="5775189" cy="241413"/>
          </a:xfrm>
          <a:prstGeom prst="rect">
            <a:avLst/>
          </a:prstGeom>
          <a:noFill/>
        </p:spPr>
        <p:txBody>
          <a:bodyPr wrap="square">
            <a:spAutoFit/>
          </a:bodyPr>
          <a:lstStyle/>
          <a:p>
            <a:pPr marL="0" marR="0" algn="r">
              <a:lnSpc>
                <a:spcPct val="115000"/>
              </a:lnSpc>
              <a:tabLst>
                <a:tab pos="574040" algn="l"/>
              </a:tabLst>
            </a:pPr>
            <a:r>
              <a:rPr lang="es-ES" sz="900" dirty="0">
                <a:solidFill>
                  <a:schemeClr val="bg1"/>
                </a:solidFill>
                <a:latin typeface="Lora" pitchFamily="2" charset="0"/>
              </a:rPr>
              <a:t>Vistazo del Estado de la Economía </a:t>
            </a:r>
            <a:r>
              <a:rPr lang="en-US" sz="900" dirty="0">
                <a:solidFill>
                  <a:schemeClr val="bg1"/>
                </a:solidFill>
                <a:latin typeface="Lora" pitchFamily="2" charset="0"/>
              </a:rPr>
              <a:t>|  </a:t>
            </a:r>
            <a:r>
              <a:rPr lang="es-ES" sz="900" dirty="0">
                <a:solidFill>
                  <a:schemeClr val="bg1"/>
                </a:solidFill>
                <a:latin typeface="Lora" pitchFamily="2" charset="0"/>
              </a:rPr>
              <a:t>Plan Estratégico de Desarrollo Económico de Kansas City</a:t>
            </a:r>
            <a:endParaRPr lang="en-US" sz="900" dirty="0">
              <a:solidFill>
                <a:schemeClr val="bg1"/>
              </a:solidFill>
              <a:latin typeface="Lora" pitchFamily="2" charset="0"/>
            </a:endParaRPr>
          </a:p>
        </p:txBody>
      </p:sp>
    </p:spTree>
    <p:extLst>
      <p:ext uri="{BB962C8B-B14F-4D97-AF65-F5344CB8AC3E}">
        <p14:creationId xmlns:p14="http://schemas.microsoft.com/office/powerpoint/2010/main" val="371499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0017D58-E5C1-1CB4-C4C6-F83CB7D41D1C}"/>
              </a:ext>
            </a:extLst>
          </p:cNvPr>
          <p:cNvGraphicFramePr/>
          <p:nvPr>
            <p:extLst>
              <p:ext uri="{D42A27DB-BD31-4B8C-83A1-F6EECF244321}">
                <p14:modId xmlns:p14="http://schemas.microsoft.com/office/powerpoint/2010/main" val="2144376571"/>
              </p:ext>
            </p:extLst>
          </p:nvPr>
        </p:nvGraphicFramePr>
        <p:xfrm>
          <a:off x="3015301" y="1619601"/>
          <a:ext cx="9160301" cy="49132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A3C2FEB-C578-74FC-1227-242AB315DDAE}"/>
              </a:ext>
            </a:extLst>
          </p:cNvPr>
          <p:cNvSpPr txBox="1"/>
          <p:nvPr/>
        </p:nvSpPr>
        <p:spPr>
          <a:xfrm>
            <a:off x="115081" y="6284710"/>
            <a:ext cx="4680438" cy="461665"/>
          </a:xfrm>
          <a:prstGeom prst="rect">
            <a:avLst/>
          </a:prstGeom>
          <a:noFill/>
        </p:spPr>
        <p:txBody>
          <a:bodyPr wrap="square">
            <a:spAutoFit/>
          </a:bodyPr>
          <a:lstStyle/>
          <a:p>
            <a:r>
              <a:rPr lang="es-ES" sz="800" i="1" dirty="0">
                <a:latin typeface="Lora" pitchFamily="2" charset="0"/>
              </a:rPr>
              <a:t>Nota:  Los datos de empleo a través de BLS solo se tienen disponibles a nivel de condado. Los datos anteriores reflejan todas las industrias del sector privado en empresas de todos los tamaños.</a:t>
            </a:r>
          </a:p>
          <a:p>
            <a:r>
              <a:rPr lang="es-ES" sz="800" i="1" dirty="0">
                <a:latin typeface="Lora" pitchFamily="2" charset="0"/>
              </a:rPr>
              <a:t>Fuente:  Oficina de Estadísticas Laborales de EE. UU., Censo Trimestral de Empleo y Salarios</a:t>
            </a:r>
          </a:p>
        </p:txBody>
      </p:sp>
      <p:sp>
        <p:nvSpPr>
          <p:cNvPr id="5" name="TextBox 4">
            <a:extLst>
              <a:ext uri="{FF2B5EF4-FFF2-40B4-BE49-F238E27FC236}">
                <a16:creationId xmlns:a16="http://schemas.microsoft.com/office/drawing/2014/main" id="{9653759D-C169-686A-FBB7-CBEA55F8D3E0}"/>
              </a:ext>
            </a:extLst>
          </p:cNvPr>
          <p:cNvSpPr txBox="1"/>
          <p:nvPr/>
        </p:nvSpPr>
        <p:spPr>
          <a:xfrm>
            <a:off x="8304028" y="1833124"/>
            <a:ext cx="3556943" cy="523220"/>
          </a:xfrm>
          <a:prstGeom prst="rect">
            <a:avLst/>
          </a:prstGeom>
          <a:solidFill>
            <a:schemeClr val="bg1"/>
          </a:solidFill>
        </p:spPr>
        <p:txBody>
          <a:bodyPr wrap="square">
            <a:spAutoFit/>
          </a:bodyPr>
          <a:lstStyle/>
          <a:p>
            <a:pPr algn="r"/>
            <a:r>
              <a:rPr lang="en-US" sz="1400" b="1" dirty="0" err="1">
                <a:latin typeface="Lora" pitchFamily="2" charset="0"/>
              </a:rPr>
              <a:t>Empleo</a:t>
            </a:r>
            <a:r>
              <a:rPr lang="en-US" sz="1400" b="1" dirty="0">
                <a:latin typeface="Lora" pitchFamily="2" charset="0"/>
              </a:rPr>
              <a:t> Total </a:t>
            </a:r>
            <a:r>
              <a:rPr lang="en-US" sz="1400" b="1" dirty="0" err="1">
                <a:latin typeface="Lora" pitchFamily="2" charset="0"/>
              </a:rPr>
              <a:t>por</a:t>
            </a:r>
            <a:r>
              <a:rPr lang="en-US" sz="1400" b="1" dirty="0">
                <a:latin typeface="Lora" pitchFamily="2" charset="0"/>
              </a:rPr>
              <a:t> </a:t>
            </a:r>
            <a:r>
              <a:rPr lang="en-US" sz="1400" b="1" dirty="0" err="1">
                <a:latin typeface="Lora" pitchFamily="2" charset="0"/>
              </a:rPr>
              <a:t>Industria</a:t>
            </a:r>
            <a:endParaRPr lang="en-US" sz="1400" b="1" dirty="0">
              <a:latin typeface="Lora" pitchFamily="2" charset="0"/>
            </a:endParaRPr>
          </a:p>
          <a:p>
            <a:pPr algn="r"/>
            <a:r>
              <a:rPr lang="en-US" sz="1400" i="1" dirty="0" err="1">
                <a:latin typeface="Lora" pitchFamily="2" charset="0"/>
              </a:rPr>
              <a:t>el</a:t>
            </a:r>
            <a:r>
              <a:rPr lang="en-US" sz="1400" i="1" dirty="0">
                <a:latin typeface="Lora" pitchFamily="2" charset="0"/>
              </a:rPr>
              <a:t> </a:t>
            </a:r>
            <a:r>
              <a:rPr lang="en-US" sz="1400" i="1" dirty="0" err="1">
                <a:latin typeface="Lora" pitchFamily="2" charset="0"/>
              </a:rPr>
              <a:t>Condado</a:t>
            </a:r>
            <a:r>
              <a:rPr lang="en-US" sz="1400" i="1" dirty="0">
                <a:latin typeface="Lora" pitchFamily="2" charset="0"/>
              </a:rPr>
              <a:t> de Wyandotte (2022 Q2)</a:t>
            </a:r>
          </a:p>
        </p:txBody>
      </p:sp>
      <p:sp>
        <p:nvSpPr>
          <p:cNvPr id="8" name="TextBox 7">
            <a:extLst>
              <a:ext uri="{FF2B5EF4-FFF2-40B4-BE49-F238E27FC236}">
                <a16:creationId xmlns:a16="http://schemas.microsoft.com/office/drawing/2014/main" id="{CD9EE2B9-07CD-EA64-66AE-AFD39A97C9AE}"/>
              </a:ext>
            </a:extLst>
          </p:cNvPr>
          <p:cNvSpPr txBox="1"/>
          <p:nvPr/>
        </p:nvSpPr>
        <p:spPr>
          <a:xfrm>
            <a:off x="783303" y="751250"/>
            <a:ext cx="7395497"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Vistazo</a:t>
            </a:r>
            <a:r>
              <a:rPr lang="en-US" sz="1400" dirty="0">
                <a:latin typeface="Lora" pitchFamily="2" charset="0"/>
              </a:rPr>
              <a:t> de Base de </a:t>
            </a:r>
            <a:r>
              <a:rPr lang="en-US" sz="1400" dirty="0" err="1">
                <a:latin typeface="Lora" pitchFamily="2" charset="0"/>
              </a:rPr>
              <a:t>Empleo</a:t>
            </a:r>
            <a:endParaRPr lang="en-US" sz="1400" dirty="0">
              <a:latin typeface="Lora" pitchFamily="2" charset="0"/>
            </a:endParaRPr>
          </a:p>
          <a:p>
            <a:pPr marL="0" marR="0" algn="l">
              <a:lnSpc>
                <a:spcPct val="115000"/>
              </a:lnSpc>
              <a:tabLst>
                <a:tab pos="574040" algn="l"/>
              </a:tabLst>
            </a:pPr>
            <a:r>
              <a:rPr lang="es-ES" sz="2800" dirty="0">
                <a:latin typeface="Montserrat Light" panose="00000400000000000000" pitchFamily="2" charset="0"/>
              </a:rPr>
              <a:t>Empleos en el Condado de Wyandotte</a:t>
            </a:r>
            <a:endParaRPr lang="en-US" sz="2800" dirty="0">
              <a:latin typeface="Montserrat Light" panose="00000400000000000000" pitchFamily="2" charset="0"/>
            </a:endParaRPr>
          </a:p>
        </p:txBody>
      </p:sp>
      <p:sp>
        <p:nvSpPr>
          <p:cNvPr id="9" name="TextBox 8">
            <a:extLst>
              <a:ext uri="{FF2B5EF4-FFF2-40B4-BE49-F238E27FC236}">
                <a16:creationId xmlns:a16="http://schemas.microsoft.com/office/drawing/2014/main" id="{B0089BB0-6165-04C0-319E-34AE6722EE2B}"/>
              </a:ext>
            </a:extLst>
          </p:cNvPr>
          <p:cNvSpPr txBox="1"/>
          <p:nvPr/>
        </p:nvSpPr>
        <p:spPr>
          <a:xfrm>
            <a:off x="783302" y="1855720"/>
            <a:ext cx="4012217" cy="2475614"/>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Casi 3 de cada 4 empleos en el condado se encuentran en los siguientes sectores industriales:</a:t>
            </a:r>
          </a:p>
          <a:p>
            <a:pPr marL="171450" marR="0" lvl="0" indent="-171450">
              <a:lnSpc>
                <a:spcPct val="110000"/>
              </a:lnSpc>
              <a:spcBef>
                <a:spcPts val="600"/>
              </a:spcBef>
              <a:spcAft>
                <a:spcPts val="600"/>
              </a:spcAft>
              <a:buFont typeface="Arial" panose="020B0604020202020204" pitchFamily="34" charset="0"/>
              <a:buChar char="•"/>
              <a:tabLst>
                <a:tab pos="574040" algn="l"/>
              </a:tabLst>
            </a:pPr>
            <a:r>
              <a:rPr lang="es-ES" sz="1200" dirty="0">
                <a:latin typeface="Lora" pitchFamily="2" charset="0"/>
              </a:rPr>
              <a:t> Servicios de Salud y Asistencia Social (20 %)</a:t>
            </a:r>
          </a:p>
          <a:p>
            <a:pPr marL="171450" marR="0" lvl="0" indent="-171450">
              <a:lnSpc>
                <a:spcPct val="110000"/>
              </a:lnSpc>
              <a:spcBef>
                <a:spcPts val="600"/>
              </a:spcBef>
              <a:spcAft>
                <a:spcPts val="600"/>
              </a:spcAft>
              <a:buFont typeface="Arial" panose="020B0604020202020204" pitchFamily="34" charset="0"/>
              <a:buChar char="•"/>
              <a:tabLst>
                <a:tab pos="574040" algn="l"/>
              </a:tabLst>
            </a:pPr>
            <a:r>
              <a:rPr lang="en-US" sz="1200" dirty="0" err="1">
                <a:latin typeface="Lora" pitchFamily="2" charset="0"/>
              </a:rPr>
              <a:t>Transporte</a:t>
            </a:r>
            <a:r>
              <a:rPr lang="en-US" sz="1200" dirty="0">
                <a:latin typeface="Lora" pitchFamily="2" charset="0"/>
              </a:rPr>
              <a:t> y </a:t>
            </a:r>
            <a:r>
              <a:rPr lang="en-US" sz="1200" dirty="0" err="1">
                <a:latin typeface="Lora" pitchFamily="2" charset="0"/>
              </a:rPr>
              <a:t>Almacenamiento</a:t>
            </a:r>
            <a:r>
              <a:rPr lang="en-US" sz="1200" dirty="0">
                <a:latin typeface="Lora" pitchFamily="2" charset="0"/>
              </a:rPr>
              <a:t> (17 %) </a:t>
            </a:r>
          </a:p>
          <a:p>
            <a:pPr marL="171450" marR="0" lvl="0" indent="-171450">
              <a:lnSpc>
                <a:spcPct val="110000"/>
              </a:lnSpc>
              <a:spcBef>
                <a:spcPts val="600"/>
              </a:spcBef>
              <a:spcAft>
                <a:spcPts val="600"/>
              </a:spcAft>
              <a:buFont typeface="Arial" panose="020B0604020202020204" pitchFamily="34" charset="0"/>
              <a:buChar char="•"/>
              <a:tabLst>
                <a:tab pos="574040" algn="l"/>
              </a:tabLst>
            </a:pPr>
            <a:r>
              <a:rPr lang="en-US" sz="1200" dirty="0" err="1">
                <a:latin typeface="Lora" pitchFamily="2" charset="0"/>
              </a:rPr>
              <a:t>Fabricación</a:t>
            </a:r>
            <a:r>
              <a:rPr lang="en-US" sz="1200" dirty="0">
                <a:latin typeface="Lora" pitchFamily="2" charset="0"/>
              </a:rPr>
              <a:t> (15 %)</a:t>
            </a:r>
          </a:p>
          <a:p>
            <a:pPr marL="171450" marR="0" lvl="0" indent="-171450">
              <a:lnSpc>
                <a:spcPct val="110000"/>
              </a:lnSpc>
              <a:spcBef>
                <a:spcPts val="600"/>
              </a:spcBef>
              <a:spcAft>
                <a:spcPts val="600"/>
              </a:spcAft>
              <a:buFont typeface="Arial" panose="020B0604020202020204" pitchFamily="34" charset="0"/>
              <a:buChar char="•"/>
              <a:tabLst>
                <a:tab pos="574040" algn="l"/>
              </a:tabLst>
            </a:pPr>
            <a:r>
              <a:rPr lang="en-US" sz="1200" dirty="0">
                <a:latin typeface="Lora" pitchFamily="2" charset="0"/>
              </a:rPr>
              <a:t>Ventas al </a:t>
            </a:r>
            <a:r>
              <a:rPr lang="en-US" sz="1200" dirty="0" err="1">
                <a:latin typeface="Lora" pitchFamily="2" charset="0"/>
              </a:rPr>
              <a:t>detal</a:t>
            </a:r>
            <a:r>
              <a:rPr lang="en-US" sz="1200" dirty="0">
                <a:latin typeface="Lora" pitchFamily="2" charset="0"/>
              </a:rPr>
              <a:t> (10 %)</a:t>
            </a:r>
          </a:p>
          <a:p>
            <a:pPr marL="171450" marR="0" lvl="0" indent="-171450">
              <a:lnSpc>
                <a:spcPct val="110000"/>
              </a:lnSpc>
              <a:spcBef>
                <a:spcPts val="600"/>
              </a:spcBef>
              <a:spcAft>
                <a:spcPts val="600"/>
              </a:spcAft>
              <a:buFont typeface="Arial" panose="020B0604020202020204" pitchFamily="34" charset="0"/>
              <a:buChar char="•"/>
              <a:tabLst>
                <a:tab pos="574040" algn="l"/>
              </a:tabLst>
            </a:pPr>
            <a:r>
              <a:rPr lang="es-ES" sz="1200" dirty="0">
                <a:latin typeface="Lora" pitchFamily="2" charset="0"/>
              </a:rPr>
              <a:t>Servicios administrativos y de apoyo, gestión de residuos y reparación (9 %)</a:t>
            </a:r>
            <a:endParaRPr lang="en-US" sz="1200" dirty="0">
              <a:latin typeface="Lora" pitchFamily="2" charset="0"/>
            </a:endParaRPr>
          </a:p>
        </p:txBody>
      </p:sp>
      <p:pic>
        <p:nvPicPr>
          <p:cNvPr id="10" name="Graphic 9">
            <a:extLst>
              <a:ext uri="{FF2B5EF4-FFF2-40B4-BE49-F238E27FC236}">
                <a16:creationId xmlns:a16="http://schemas.microsoft.com/office/drawing/2014/main" id="{F3BE0C93-BC8D-FB0B-18CE-F5F787E033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8697" y="170970"/>
            <a:ext cx="605266" cy="594360"/>
          </a:xfrm>
          <a:prstGeom prst="rect">
            <a:avLst/>
          </a:prstGeom>
        </p:spPr>
      </p:pic>
      <p:grpSp>
        <p:nvGrpSpPr>
          <p:cNvPr id="2" name="Group 1">
            <a:extLst>
              <a:ext uri="{FF2B5EF4-FFF2-40B4-BE49-F238E27FC236}">
                <a16:creationId xmlns:a16="http://schemas.microsoft.com/office/drawing/2014/main" id="{CE082D17-5218-C55F-85CA-93E422728722}"/>
              </a:ext>
            </a:extLst>
          </p:cNvPr>
          <p:cNvGrpSpPr/>
          <p:nvPr/>
        </p:nvGrpSpPr>
        <p:grpSpPr>
          <a:xfrm>
            <a:off x="783303" y="4407185"/>
            <a:ext cx="3066321" cy="1514555"/>
            <a:chOff x="6096000" y="5620533"/>
            <a:chExt cx="3066321" cy="1514555"/>
          </a:xfrm>
        </p:grpSpPr>
        <p:sp>
          <p:nvSpPr>
            <p:cNvPr id="3" name="TextBox 2">
              <a:extLst>
                <a:ext uri="{FF2B5EF4-FFF2-40B4-BE49-F238E27FC236}">
                  <a16:creationId xmlns:a16="http://schemas.microsoft.com/office/drawing/2014/main" id="{815BF03D-91B7-1891-0973-D4F9E3FB608B}"/>
                </a:ext>
              </a:extLst>
            </p:cNvPr>
            <p:cNvSpPr txBox="1"/>
            <p:nvPr/>
          </p:nvSpPr>
          <p:spPr>
            <a:xfrm>
              <a:off x="6096000" y="5771981"/>
              <a:ext cx="3066321" cy="1363107"/>
            </a:xfrm>
            <a:prstGeom prst="roundRect">
              <a:avLst>
                <a:gd name="adj" fmla="val 24740"/>
              </a:avLst>
            </a:prstGeom>
            <a:noFill/>
            <a:ln w="15875">
              <a:solidFill>
                <a:schemeClr val="accent1"/>
              </a:solidFill>
              <a:prstDash val="sysDash"/>
            </a:ln>
          </p:spPr>
          <p:txBody>
            <a:bodyPr wrap="square" tIns="118872" rIns="45720">
              <a:spAutoFit/>
            </a:bodyPr>
            <a:lstStyle/>
            <a:p>
              <a:pPr marL="0" marR="0" lvl="0" indent="0" algn="l" defTabSz="457200" rtl="0" eaLnBrk="1" fontAlgn="auto" latinLnBrk="0" hangingPunct="1">
                <a:lnSpc>
                  <a:spcPct val="110000"/>
                </a:lnSpc>
                <a:spcBef>
                  <a:spcPts val="600"/>
                </a:spcBef>
                <a:spcAft>
                  <a:spcPts val="600"/>
                </a:spcAft>
                <a:buClrTx/>
                <a:buSzTx/>
                <a:buFontTx/>
                <a:buNone/>
                <a:tabLst>
                  <a:tab pos="574040" algn="l"/>
                </a:tabLst>
                <a:defRPr/>
              </a:pPr>
              <a:r>
                <a:rPr kumimoji="0" lang="es-ES" sz="1200" i="1" u="none" strike="noStrike" kern="1200" cap="none" spc="0" normalizeH="0" baseline="0" noProof="0" dirty="0">
                  <a:ln>
                    <a:noFill/>
                  </a:ln>
                  <a:solidFill>
                    <a:prstClr val="black"/>
                  </a:solidFill>
                  <a:effectLst/>
                  <a:uLnTx/>
                  <a:uFillTx/>
                  <a:latin typeface="Lora" pitchFamily="2" charset="0"/>
                  <a:ea typeface="+mn-ea"/>
                  <a:cs typeface="+mn-cs"/>
                </a:rPr>
                <a:t>1 de cada 3 empleos en el Condado de Wyandotte se encuentra en industrias centradas en los sectores industriales, incluyendo la fabricación, almacenamiento y transporte.</a:t>
              </a:r>
              <a:endParaRPr kumimoji="0" lang="en-US" sz="1200" i="1" u="none" strike="noStrike" kern="1200" cap="none" spc="0" normalizeH="0" baseline="0" noProof="0" dirty="0">
                <a:ln>
                  <a:noFill/>
                </a:ln>
                <a:solidFill>
                  <a:prstClr val="black"/>
                </a:solidFill>
                <a:effectLst/>
                <a:uLnTx/>
                <a:uFillTx/>
                <a:latin typeface="Lora" pitchFamily="2" charset="0"/>
                <a:ea typeface="+mn-ea"/>
                <a:cs typeface="+mn-cs"/>
              </a:endParaRPr>
            </a:p>
          </p:txBody>
        </p:sp>
        <p:grpSp>
          <p:nvGrpSpPr>
            <p:cNvPr id="7" name="Group 6">
              <a:extLst>
                <a:ext uri="{FF2B5EF4-FFF2-40B4-BE49-F238E27FC236}">
                  <a16:creationId xmlns:a16="http://schemas.microsoft.com/office/drawing/2014/main" id="{708813F5-D2A8-FB82-A679-096DF993B6F0}"/>
                </a:ext>
              </a:extLst>
            </p:cNvPr>
            <p:cNvGrpSpPr/>
            <p:nvPr/>
          </p:nvGrpSpPr>
          <p:grpSpPr>
            <a:xfrm>
              <a:off x="6352158" y="5620533"/>
              <a:ext cx="330519" cy="330519"/>
              <a:chOff x="1467126" y="5046766"/>
              <a:chExt cx="330519" cy="330519"/>
            </a:xfrm>
          </p:grpSpPr>
          <p:sp>
            <p:nvSpPr>
              <p:cNvPr id="11" name="Oval 10">
                <a:extLst>
                  <a:ext uri="{FF2B5EF4-FFF2-40B4-BE49-F238E27FC236}">
                    <a16:creationId xmlns:a16="http://schemas.microsoft.com/office/drawing/2014/main" id="{DE7F1565-6573-BA8C-D453-7CC89F710D11}"/>
                  </a:ext>
                </a:extLst>
              </p:cNvPr>
              <p:cNvSpPr/>
              <p:nvPr/>
            </p:nvSpPr>
            <p:spPr>
              <a:xfrm>
                <a:off x="1467126" y="5046766"/>
                <a:ext cx="330519" cy="330519"/>
              </a:xfrm>
              <a:prstGeom prst="ellipse">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and gear with solid fill">
                <a:extLst>
                  <a:ext uri="{FF2B5EF4-FFF2-40B4-BE49-F238E27FC236}">
                    <a16:creationId xmlns:a16="http://schemas.microsoft.com/office/drawing/2014/main" id="{4D1309C9-5300-F209-7D9D-87C7596957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03060" y="5068524"/>
                <a:ext cx="258650" cy="258650"/>
              </a:xfrm>
              <a:prstGeom prst="rect">
                <a:avLst/>
              </a:prstGeom>
            </p:spPr>
          </p:pic>
        </p:grpSp>
      </p:grpSp>
    </p:spTree>
    <p:extLst>
      <p:ext uri="{BB962C8B-B14F-4D97-AF65-F5344CB8AC3E}">
        <p14:creationId xmlns:p14="http://schemas.microsoft.com/office/powerpoint/2010/main" val="65324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218E7-6D01-C0F9-1E5D-38B1134187C9}"/>
              </a:ext>
            </a:extLst>
          </p:cNvPr>
          <p:cNvSpPr txBox="1"/>
          <p:nvPr/>
        </p:nvSpPr>
        <p:spPr>
          <a:xfrm>
            <a:off x="783303" y="751250"/>
            <a:ext cx="5096501" cy="800476"/>
          </a:xfrm>
          <a:prstGeom prst="rect">
            <a:avLst/>
          </a:prstGeom>
          <a:noFill/>
        </p:spPr>
        <p:txBody>
          <a:bodyPr wrap="square">
            <a:spAutoFit/>
          </a:bodyPr>
          <a:lstStyle/>
          <a:p>
            <a:pPr marL="0" marR="0" algn="l">
              <a:lnSpc>
                <a:spcPct val="115000"/>
              </a:lnSpc>
              <a:tabLst>
                <a:tab pos="574040" algn="l"/>
              </a:tabLst>
            </a:pPr>
            <a:r>
              <a:rPr lang="en-US" sz="1400" dirty="0" err="1">
                <a:latin typeface="Lora" pitchFamily="2" charset="0"/>
              </a:rPr>
              <a:t>Perspectivas</a:t>
            </a:r>
            <a:r>
              <a:rPr lang="en-US" sz="1400" dirty="0">
                <a:latin typeface="Lora" pitchFamily="2" charset="0"/>
              </a:rPr>
              <a:t> Regionals</a:t>
            </a:r>
          </a:p>
          <a:p>
            <a:pPr marL="0" marR="0" algn="l">
              <a:lnSpc>
                <a:spcPct val="115000"/>
              </a:lnSpc>
              <a:tabLst>
                <a:tab pos="574040" algn="l"/>
              </a:tabLst>
            </a:pPr>
            <a:r>
              <a:rPr lang="en-US" sz="2800" dirty="0" err="1">
                <a:latin typeface="Montserrat Light" panose="00000400000000000000" pitchFamily="2" charset="0"/>
              </a:rPr>
              <a:t>Perspectivas</a:t>
            </a:r>
            <a:r>
              <a:rPr lang="en-US" sz="2800" dirty="0">
                <a:latin typeface="Montserrat Light" panose="00000400000000000000" pitchFamily="2" charset="0"/>
              </a:rPr>
              <a:t> de </a:t>
            </a:r>
            <a:r>
              <a:rPr lang="en-US" sz="2800" dirty="0" err="1">
                <a:latin typeface="Montserrat Light" panose="00000400000000000000" pitchFamily="2" charset="0"/>
              </a:rPr>
              <a:t>Empleo</a:t>
            </a:r>
            <a:endParaRPr lang="en-US" sz="2800" dirty="0">
              <a:latin typeface="Montserrat Light" panose="00000400000000000000" pitchFamily="2" charset="0"/>
            </a:endParaRPr>
          </a:p>
        </p:txBody>
      </p:sp>
      <p:sp>
        <p:nvSpPr>
          <p:cNvPr id="4" name="TextBox 3">
            <a:extLst>
              <a:ext uri="{FF2B5EF4-FFF2-40B4-BE49-F238E27FC236}">
                <a16:creationId xmlns:a16="http://schemas.microsoft.com/office/drawing/2014/main" id="{2095ED38-BA39-D577-EC89-8844B1ABEF7F}"/>
              </a:ext>
            </a:extLst>
          </p:cNvPr>
          <p:cNvSpPr txBox="1"/>
          <p:nvPr/>
        </p:nvSpPr>
        <p:spPr>
          <a:xfrm>
            <a:off x="6367342" y="1923330"/>
            <a:ext cx="4826285" cy="307777"/>
          </a:xfrm>
          <a:prstGeom prst="rect">
            <a:avLst/>
          </a:prstGeom>
          <a:noFill/>
        </p:spPr>
        <p:txBody>
          <a:bodyPr wrap="square">
            <a:spAutoFit/>
          </a:bodyPr>
          <a:lstStyle/>
          <a:p>
            <a:r>
              <a:rPr lang="es-ES" sz="1400" b="1" dirty="0">
                <a:latin typeface="Lora" pitchFamily="2" charset="0"/>
              </a:rPr>
              <a:t>Empleo Total en el Sector Privado para el 2021</a:t>
            </a:r>
            <a:endParaRPr lang="en-US" sz="1400" b="1" dirty="0">
              <a:latin typeface="Lora" pitchFamily="2" charset="0"/>
            </a:endParaRPr>
          </a:p>
        </p:txBody>
      </p:sp>
      <p:graphicFrame>
        <p:nvGraphicFramePr>
          <p:cNvPr id="8" name="Chart 7">
            <a:extLst>
              <a:ext uri="{FF2B5EF4-FFF2-40B4-BE49-F238E27FC236}">
                <a16:creationId xmlns:a16="http://schemas.microsoft.com/office/drawing/2014/main" id="{FF33CACA-BAE2-C0FC-8360-67A35C75DF17}"/>
              </a:ext>
            </a:extLst>
          </p:cNvPr>
          <p:cNvGraphicFramePr/>
          <p:nvPr>
            <p:extLst>
              <p:ext uri="{D42A27DB-BD31-4B8C-83A1-F6EECF244321}">
                <p14:modId xmlns:p14="http://schemas.microsoft.com/office/powerpoint/2010/main" val="3271971822"/>
              </p:ext>
            </p:extLst>
          </p:nvPr>
        </p:nvGraphicFramePr>
        <p:xfrm>
          <a:off x="6303544" y="2509284"/>
          <a:ext cx="4945658" cy="387035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4CA1E71-7FAD-400B-CCEC-D343BF3B562C}"/>
              </a:ext>
            </a:extLst>
          </p:cNvPr>
          <p:cNvSpPr txBox="1"/>
          <p:nvPr/>
        </p:nvSpPr>
        <p:spPr>
          <a:xfrm>
            <a:off x="112299" y="6283945"/>
            <a:ext cx="5191221" cy="461665"/>
          </a:xfrm>
          <a:prstGeom prst="rect">
            <a:avLst/>
          </a:prstGeom>
          <a:noFill/>
        </p:spPr>
        <p:txBody>
          <a:bodyPr wrap="square">
            <a:spAutoFit/>
          </a:bodyPr>
          <a:lstStyle/>
          <a:p>
            <a:r>
              <a:rPr lang="es-ES" sz="800" i="1" dirty="0">
                <a:latin typeface="Lora" pitchFamily="2" charset="0"/>
              </a:rPr>
              <a:t>Nota:  Los datos de empleo a través de BLS solo se tienen disponibles a nivel de condado. Los datos anteriores reflejan todas las industrias del sector privado en empresas de todos los tamaños.</a:t>
            </a:r>
          </a:p>
          <a:p>
            <a:r>
              <a:rPr lang="es-ES" sz="800" i="1" dirty="0">
                <a:latin typeface="Lora" pitchFamily="2" charset="0"/>
              </a:rPr>
              <a:t>Fuente:  Oficina de Estadísticas Laborales de EE. UU., Censo Trimestral de Empleo y Salarios</a:t>
            </a:r>
          </a:p>
        </p:txBody>
      </p:sp>
      <p:pic>
        <p:nvPicPr>
          <p:cNvPr id="5" name="Graphic 4">
            <a:extLst>
              <a:ext uri="{FF2B5EF4-FFF2-40B4-BE49-F238E27FC236}">
                <a16:creationId xmlns:a16="http://schemas.microsoft.com/office/drawing/2014/main" id="{9C3AD09F-5E38-DC50-659A-4C833AF846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8697" y="170970"/>
            <a:ext cx="605266" cy="594360"/>
          </a:xfrm>
          <a:prstGeom prst="rect">
            <a:avLst/>
          </a:prstGeom>
        </p:spPr>
      </p:pic>
      <p:sp>
        <p:nvSpPr>
          <p:cNvPr id="7" name="TextBox 6">
            <a:extLst>
              <a:ext uri="{FF2B5EF4-FFF2-40B4-BE49-F238E27FC236}">
                <a16:creationId xmlns:a16="http://schemas.microsoft.com/office/drawing/2014/main" id="{FB87B902-FA3A-9EC9-535F-46F7690FB6DB}"/>
              </a:ext>
            </a:extLst>
          </p:cNvPr>
          <p:cNvSpPr txBox="1"/>
          <p:nvPr/>
        </p:nvSpPr>
        <p:spPr>
          <a:xfrm>
            <a:off x="804568" y="3058213"/>
            <a:ext cx="4754880" cy="3281989"/>
          </a:xfrm>
          <a:prstGeom prst="rect">
            <a:avLst/>
          </a:prstGeom>
          <a:noFill/>
        </p:spPr>
        <p:txBody>
          <a:bodyPr wrap="square">
            <a:spAutoFit/>
          </a:bodyPr>
          <a:lstStyle/>
          <a:p>
            <a:pPr marR="0" lvl="0">
              <a:lnSpc>
                <a:spcPct val="110000"/>
              </a:lnSpc>
              <a:spcBef>
                <a:spcPts val="600"/>
              </a:spcBef>
              <a:spcAft>
                <a:spcPts val="600"/>
              </a:spcAft>
              <a:tabLst>
                <a:tab pos="574040" algn="l"/>
              </a:tabLst>
            </a:pPr>
            <a:r>
              <a:rPr lang="es-ES" sz="1200" dirty="0">
                <a:latin typeface="Lora" pitchFamily="2" charset="0"/>
              </a:rPr>
              <a:t>Los condados adyacentes de Jackson y Johnson son centros de empleo importantes con niveles significativamente altos de empleos para la región. Sin embargo, el Condado de Wyandotte casi duplica la base de empleo del sector privado del Condado de Platte y tiene apenas 18 % menos de empleos en el sector privado que el Condado de </a:t>
            </a:r>
            <a:r>
              <a:rPr lang="es-ES" sz="1200" dirty="0" err="1">
                <a:latin typeface="Lora" pitchFamily="2" charset="0"/>
              </a:rPr>
              <a:t>Clay</a:t>
            </a:r>
            <a:r>
              <a:rPr lang="es-ES" sz="1200" dirty="0">
                <a:latin typeface="Lora" pitchFamily="2" charset="0"/>
              </a:rPr>
              <a:t>.</a:t>
            </a:r>
          </a:p>
          <a:p>
            <a:pPr marR="0" lvl="0">
              <a:lnSpc>
                <a:spcPct val="110000"/>
              </a:lnSpc>
              <a:spcBef>
                <a:spcPts val="600"/>
              </a:spcBef>
              <a:spcAft>
                <a:spcPts val="600"/>
              </a:spcAft>
              <a:tabLst>
                <a:tab pos="574040" algn="l"/>
              </a:tabLst>
            </a:pPr>
            <a:r>
              <a:rPr lang="es-ES" sz="1200" dirty="0">
                <a:latin typeface="Lora" pitchFamily="2" charset="0"/>
              </a:rPr>
              <a:t>El Condado de Wyandotte captura una participación del 32 % de los trabajadores residentes, lo que significa que alrededor de un tercio de la fuerza laboral residencial vive y trabaja en el Condado de Wyandotte. Mientras que el Condado de Jackson y el Condado de Johnson destacan participaciones del 58 % y del 63 %, respectivamente, el Condado de Wyandotte es consistente con el Condado de </a:t>
            </a:r>
            <a:r>
              <a:rPr lang="es-ES" sz="1200" dirty="0" err="1">
                <a:latin typeface="Lora" pitchFamily="2" charset="0"/>
              </a:rPr>
              <a:t>Clay</a:t>
            </a:r>
            <a:r>
              <a:rPr lang="es-ES" sz="1200" dirty="0">
                <a:latin typeface="Lora" pitchFamily="2" charset="0"/>
              </a:rPr>
              <a:t> (33 %) y el Condado de Leavenworth, es tiene un nivel más alto que el Condado de Platte (24 %), y está ligeramente por debajo del promedio de la región del 40 %.</a:t>
            </a:r>
          </a:p>
        </p:txBody>
      </p:sp>
      <p:grpSp>
        <p:nvGrpSpPr>
          <p:cNvPr id="3" name="Group 2">
            <a:extLst>
              <a:ext uri="{FF2B5EF4-FFF2-40B4-BE49-F238E27FC236}">
                <a16:creationId xmlns:a16="http://schemas.microsoft.com/office/drawing/2014/main" id="{25DC0FB4-AD6F-6BB8-532B-AFF27AB76CEF}"/>
              </a:ext>
            </a:extLst>
          </p:cNvPr>
          <p:cNvGrpSpPr/>
          <p:nvPr/>
        </p:nvGrpSpPr>
        <p:grpSpPr>
          <a:xfrm>
            <a:off x="783303" y="1696077"/>
            <a:ext cx="4754880" cy="1362136"/>
            <a:chOff x="6096000" y="5657750"/>
            <a:chExt cx="4754880" cy="1180998"/>
          </a:xfrm>
        </p:grpSpPr>
        <p:sp>
          <p:nvSpPr>
            <p:cNvPr id="6" name="TextBox 5">
              <a:extLst>
                <a:ext uri="{FF2B5EF4-FFF2-40B4-BE49-F238E27FC236}">
                  <a16:creationId xmlns:a16="http://schemas.microsoft.com/office/drawing/2014/main" id="{8EE09D96-9344-0DC5-A5DD-5DC7628ABDFA}"/>
                </a:ext>
              </a:extLst>
            </p:cNvPr>
            <p:cNvSpPr txBox="1"/>
            <p:nvPr/>
          </p:nvSpPr>
          <p:spPr>
            <a:xfrm>
              <a:off x="6096000" y="5657750"/>
              <a:ext cx="4754880" cy="1180998"/>
            </a:xfrm>
            <a:prstGeom prst="roundRect">
              <a:avLst>
                <a:gd name="adj" fmla="val 24740"/>
              </a:avLst>
            </a:prstGeom>
            <a:noFill/>
            <a:ln w="15875">
              <a:solidFill>
                <a:schemeClr val="accent1"/>
              </a:solidFill>
              <a:prstDash val="sysDash"/>
            </a:ln>
          </p:spPr>
          <p:txBody>
            <a:bodyPr wrap="square" tIns="118872" rIns="45720">
              <a:spAutoFit/>
            </a:bodyPr>
            <a:lstStyle/>
            <a:p>
              <a:pPr marL="0" marR="0" lvl="0" indent="0" algn="l" defTabSz="457200" rtl="0" eaLnBrk="1" fontAlgn="auto" latinLnBrk="0" hangingPunct="1">
                <a:lnSpc>
                  <a:spcPct val="110000"/>
                </a:lnSpc>
                <a:buClrTx/>
                <a:buSzTx/>
                <a:buFontTx/>
                <a:buNone/>
                <a:tabLst>
                  <a:tab pos="574040" algn="l"/>
                </a:tabLst>
                <a:defRPr/>
              </a:pPr>
              <a:endParaRPr kumimoji="0" lang="es-ES" sz="1200" i="1" u="none" strike="noStrike" kern="1200" cap="none" spc="0" normalizeH="0" baseline="0" noProof="0" dirty="0">
                <a:ln>
                  <a:noFill/>
                </a:ln>
                <a:solidFill>
                  <a:prstClr val="black"/>
                </a:solidFill>
                <a:effectLst/>
                <a:uLnTx/>
                <a:uFillTx/>
                <a:latin typeface="Lora" pitchFamily="2" charset="0"/>
                <a:ea typeface="+mn-ea"/>
                <a:cs typeface="+mn-cs"/>
              </a:endParaRPr>
            </a:p>
            <a:p>
              <a:pPr marL="0" marR="0" lvl="0" indent="0" algn="l" defTabSz="457200" rtl="0" eaLnBrk="1" fontAlgn="auto" latinLnBrk="0" hangingPunct="1">
                <a:lnSpc>
                  <a:spcPct val="110000"/>
                </a:lnSpc>
                <a:buClrTx/>
                <a:buSzTx/>
                <a:buFontTx/>
                <a:buNone/>
                <a:tabLst>
                  <a:tab pos="574040" algn="l"/>
                </a:tabLst>
                <a:defRPr/>
              </a:pPr>
              <a:r>
                <a:rPr kumimoji="0" lang="es-ES" sz="1200" i="1" u="none" strike="noStrike" kern="1200" cap="none" spc="0" normalizeH="0" baseline="0" noProof="0" dirty="0">
                  <a:ln>
                    <a:noFill/>
                  </a:ln>
                  <a:solidFill>
                    <a:prstClr val="black"/>
                  </a:solidFill>
                  <a:effectLst/>
                  <a:uLnTx/>
                  <a:uFillTx/>
                  <a:latin typeface="Lora" pitchFamily="2" charset="0"/>
                  <a:ea typeface="+mn-ea"/>
                  <a:cs typeface="+mn-cs"/>
                </a:rPr>
                <a:t>El Condado de Wyandotte alberga más de 72.200 empleos en el sector privado. De los 5 condados adyacentes, casi 1 de cada 10 empleos del sector privado se encuentra en el Condado de Wyandotte.</a:t>
              </a:r>
              <a:endParaRPr kumimoji="0" lang="en-US" sz="1200" i="1" u="none" strike="noStrike" kern="1200" cap="none" spc="0" normalizeH="0" baseline="0" noProof="0" dirty="0">
                <a:ln>
                  <a:noFill/>
                </a:ln>
                <a:solidFill>
                  <a:prstClr val="black"/>
                </a:solidFill>
                <a:effectLst/>
                <a:uLnTx/>
                <a:uFillTx/>
                <a:latin typeface="Lora" pitchFamily="2" charset="0"/>
                <a:ea typeface="+mn-ea"/>
                <a:cs typeface="+mn-cs"/>
              </a:endParaRPr>
            </a:p>
          </p:txBody>
        </p:sp>
        <p:grpSp>
          <p:nvGrpSpPr>
            <p:cNvPr id="9" name="Group 8">
              <a:extLst>
                <a:ext uri="{FF2B5EF4-FFF2-40B4-BE49-F238E27FC236}">
                  <a16:creationId xmlns:a16="http://schemas.microsoft.com/office/drawing/2014/main" id="{69104D81-FE0A-B6DB-3362-9998A07D6E93}"/>
                </a:ext>
              </a:extLst>
            </p:cNvPr>
            <p:cNvGrpSpPr/>
            <p:nvPr/>
          </p:nvGrpSpPr>
          <p:grpSpPr>
            <a:xfrm>
              <a:off x="6183326" y="5657750"/>
              <a:ext cx="348022" cy="330519"/>
              <a:chOff x="1298294" y="5083983"/>
              <a:chExt cx="348022" cy="330519"/>
            </a:xfrm>
          </p:grpSpPr>
          <p:sp>
            <p:nvSpPr>
              <p:cNvPr id="11" name="Oval 10">
                <a:extLst>
                  <a:ext uri="{FF2B5EF4-FFF2-40B4-BE49-F238E27FC236}">
                    <a16:creationId xmlns:a16="http://schemas.microsoft.com/office/drawing/2014/main" id="{9BA7C5FA-4307-4037-5369-CAE11D92F7F2}"/>
                  </a:ext>
                </a:extLst>
              </p:cNvPr>
              <p:cNvSpPr/>
              <p:nvPr/>
            </p:nvSpPr>
            <p:spPr>
              <a:xfrm>
                <a:off x="1298294" y="5083983"/>
                <a:ext cx="330519" cy="330519"/>
              </a:xfrm>
              <a:prstGeom prst="ellipse">
                <a:avLst/>
              </a:prstGeom>
              <a:solidFill>
                <a:schemeClr val="bg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and gear with solid fill">
                <a:extLst>
                  <a:ext uri="{FF2B5EF4-FFF2-40B4-BE49-F238E27FC236}">
                    <a16:creationId xmlns:a16="http://schemas.microsoft.com/office/drawing/2014/main" id="{A3F9CD5B-ADB8-35B3-2797-A190B95421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87666" y="5155790"/>
                <a:ext cx="258650" cy="258650"/>
              </a:xfrm>
              <a:prstGeom prst="rect">
                <a:avLst/>
              </a:prstGeom>
            </p:spPr>
          </p:pic>
        </p:grpSp>
      </p:grpSp>
    </p:spTree>
    <p:extLst>
      <p:ext uri="{BB962C8B-B14F-4D97-AF65-F5344CB8AC3E}">
        <p14:creationId xmlns:p14="http://schemas.microsoft.com/office/powerpoint/2010/main" val="438450429"/>
      </p:ext>
    </p:extLst>
  </p:cSld>
  <p:clrMapOvr>
    <a:masterClrMapping/>
  </p:clrMapOvr>
</p:sld>
</file>

<file path=ppt/theme/theme1.xml><?xml version="1.0" encoding="utf-8"?>
<a:theme xmlns:a="http://schemas.openxmlformats.org/drawingml/2006/main" name="Office Theme">
  <a:themeElements>
    <a:clrScheme name="Kansas City UG">
      <a:dk1>
        <a:sysClr val="windowText" lastClr="000000"/>
      </a:dk1>
      <a:lt1>
        <a:sysClr val="window" lastClr="FFFFFF"/>
      </a:lt1>
      <a:dk2>
        <a:srgbClr val="6D6E70"/>
      </a:dk2>
      <a:lt2>
        <a:srgbClr val="D7D7D8"/>
      </a:lt2>
      <a:accent1>
        <a:srgbClr val="F9A61A"/>
      </a:accent1>
      <a:accent2>
        <a:srgbClr val="F07822"/>
      </a:accent2>
      <a:accent3>
        <a:srgbClr val="9F9FA3"/>
      </a:accent3>
      <a:accent4>
        <a:srgbClr val="00A99D"/>
      </a:accent4>
      <a:accent5>
        <a:srgbClr val="2B314D"/>
      </a:accent5>
      <a:accent6>
        <a:srgbClr val="0D72B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17865</TotalTime>
  <Words>3930</Words>
  <Application>Microsoft Office PowerPoint</Application>
  <PresentationFormat>Widescreen</PresentationFormat>
  <Paragraphs>347</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Lora</vt:lpstr>
      <vt:lpstr>Montserrat ExtraBold</vt:lpstr>
      <vt:lpstr>Montserrat Light</vt:lpstr>
      <vt:lpstr>Montserrat SemiBold</vt:lpstr>
      <vt:lpstr>Montserrat-Bold</vt:lpstr>
      <vt:lpstr>Montserrat-ExtraBold</vt:lpstr>
      <vt:lpstr>Montserrat-Light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Gray</dc:creator>
  <cp:lastModifiedBy>Marcy, Alyssa N</cp:lastModifiedBy>
  <cp:revision>128</cp:revision>
  <dcterms:created xsi:type="dcterms:W3CDTF">2023-02-22T18:48:45Z</dcterms:created>
  <dcterms:modified xsi:type="dcterms:W3CDTF">2024-10-24T21:10:22Z</dcterms:modified>
</cp:coreProperties>
</file>